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76" r:id="rId3"/>
    <p:sldId id="282" r:id="rId4"/>
    <p:sldId id="286" r:id="rId5"/>
    <p:sldId id="285" r:id="rId6"/>
    <p:sldId id="293" r:id="rId7"/>
    <p:sldId id="290" r:id="rId8"/>
    <p:sldId id="294" r:id="rId9"/>
    <p:sldId id="295" r:id="rId10"/>
    <p:sldId id="296" r:id="rId11"/>
    <p:sldId id="28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68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840" userDrawn="1">
          <p15:clr>
            <a:srgbClr val="F26B43"/>
          </p15:clr>
        </p15:guide>
        <p15:guide id="8" orient="horz" pos="2183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B39"/>
    <a:srgbClr val="F2D57E"/>
    <a:srgbClr val="8C1B1B"/>
    <a:srgbClr val="F7824C"/>
    <a:srgbClr val="832D30"/>
    <a:srgbClr val="F2784B"/>
    <a:srgbClr val="FCF5E0"/>
    <a:srgbClr val="FDF9ED"/>
    <a:srgbClr val="FFFFF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5026" autoAdjust="0"/>
  </p:normalViewPr>
  <p:slideViewPr>
    <p:cSldViewPr snapToGrid="0" showGuides="1">
      <p:cViewPr>
        <p:scale>
          <a:sx n="200" d="100"/>
          <a:sy n="200" d="100"/>
        </p:scale>
        <p:origin x="-7195" y="-3019"/>
      </p:cViewPr>
      <p:guideLst>
        <p:guide orient="horz" pos="368"/>
        <p:guide orient="horz" pos="4088"/>
        <p:guide pos="7491"/>
        <p:guide pos="189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spPr>
            <a:ln w="31750" cap="rnd">
              <a:solidFill>
                <a:srgbClr val="8C1B1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공격력</c:v>
                </c:pt>
                <c:pt idx="1">
                  <c:v>체력/방어력</c:v>
                </c:pt>
                <c:pt idx="2">
                  <c:v>유틸성</c:v>
                </c:pt>
                <c:pt idx="3">
                  <c:v>공격 범위</c:v>
                </c:pt>
                <c:pt idx="4">
                  <c:v>조작 난이도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A1E5-4DE8-A550-72C81A947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028992"/>
        <c:axId val="1504029952"/>
      </c:radarChart>
      <c:catAx>
        <c:axId val="150402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defRPr>
            </a:pPr>
            <a:endParaRPr lang="ko-KR"/>
          </a:p>
        </c:txPr>
        <c:crossAx val="1504029952"/>
        <c:crosses val="autoZero"/>
        <c:auto val="1"/>
        <c:lblAlgn val="ctr"/>
        <c:lblOffset val="100"/>
        <c:noMultiLvlLbl val="0"/>
      </c:catAx>
      <c:valAx>
        <c:axId val="1504029952"/>
        <c:scaling>
          <c:orientation val="minMax"/>
          <c:max val="50"/>
          <c:min val="1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028992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CA41-D7BB-B914-430C-17897DD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DB23-61DC-E7D6-4643-0DBFC75D8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84C68-F4A5-A6C8-E881-E7E501F7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47BB26-6BB5-B78A-5F7C-2CDF8D364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D85-6EEA-3590-D04A-15084B6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54441-54F1-27D8-BE46-0FEB7F291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AED695-8BB7-9B05-B63B-A09B03136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93C64-C0A6-6E2D-3099-66AF8F6DC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0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F931-3A36-51A8-4590-5C64169E7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7D36C-14A5-4857-83D3-56506C6F3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5C417-B6E4-8BFF-6EE8-88ABBC31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8AD3-735D-066C-9E4E-3603A45D1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2173-37B4-3E2E-768E-3BF420B7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63626E-B3A1-209E-75BF-07D2316D5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B62719-00B0-4C24-BF4C-0F4F299B4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A3010C-BD14-C96A-59CD-2E691CE23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12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2A7A-78FA-EAFC-1673-48E6C3B21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435F7B-058A-2940-6A75-72194EA8F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694D52-679B-4E9F-5030-D9F51BC0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EBE4E3-F307-45F0-B831-0BFF938FF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192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6DC3F-BA18-F9A3-073C-2F651036F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1D122D-A98C-6C7D-A46B-3EB291FD5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5766F9-F81D-180D-FDA3-6187A0A5B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B4569C-6713-E8FE-5FA2-E71F7B4D7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87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EC04-6E89-8E46-3969-1C239A2E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0B87A-86CB-D474-2678-1C292449C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B3530-1018-3945-6927-9E965277E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C8B83-C00E-A795-69E3-979D1A49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4.wdp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701E-88C0-CD9E-E994-76F2BBF0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6B8707-C856-141A-1B9E-6445221FCDC8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1F8C878-8F84-37E0-2760-DA15CC79C2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B7C74B-24BF-BF77-FC4F-2B9C173398B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108A1-9238-CC09-C2A2-A7E0D5CE782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BC95BE-CD74-1DB6-B9BB-3E8BAAB382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267BCAD5-13CA-BDA6-4628-F84719E94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D35A6148-98A4-2177-969C-BA555C508A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64DC90-3055-961F-9A72-4ADD4AC9752F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7E5C4C-59E8-53B8-4101-9EE9B4E0987E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E86421-7E1D-0AF4-922E-782BCA07E33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E4ADE-E663-6B3E-7ABF-F87FAD84FABC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A9719B-EC2F-3245-A9C7-B3FBAC0539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C6489-46B5-AC84-6AD7-8EC4B0B3F86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B771F5-6984-B80B-8F67-215F27FBFC84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F604234-ED12-0794-254A-6B0DD0AFCE49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4E5144C-43CD-CBEF-A8E8-44781720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6AC867C-6089-4317-F490-F1422B353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F688A9-2D45-19EC-90A5-C1C97F08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3EAE8C0-6039-F3E0-2640-2EFCA0CB55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7A6A65-5587-F089-2882-71F7C8F87A8B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33E8DA77-6FE1-84EA-1B85-14F9293DB7E4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6623BC-990C-60B1-7A39-75F4D64D6101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AD7D1A58-97D2-D349-CA46-EFE1B5E0857E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F3150F-D023-F678-B0D9-9178B5DFCC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76377C62-0A99-271C-4E7D-5C27F5C1653E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5165D60C-A69A-8DA7-A225-6D4591D7DC7C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D6415AC6-D1CD-DFB1-7D2A-C7C06B5303FF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A0139246-EA72-8FFA-3936-30314B17D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27BA3C96-E794-E5E0-3BFF-C5145B71EBAE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55DE1EB-CA26-9955-E6A5-171780FF8C7C}"/>
              </a:ext>
            </a:extLst>
          </p:cNvPr>
          <p:cNvGrpSpPr/>
          <p:nvPr/>
        </p:nvGrpSpPr>
        <p:grpSpPr>
          <a:xfrm>
            <a:off x="7401710" y="2899292"/>
            <a:ext cx="3233789" cy="2308498"/>
            <a:chOff x="7754112" y="2263377"/>
            <a:chExt cx="4253676" cy="3036562"/>
          </a:xfrm>
        </p:grpSpPr>
        <p:pic>
          <p:nvPicPr>
            <p:cNvPr id="49" name="그림 48" descr="신발류, 패션, 의류, 인간의 얼굴이(가) 표시된 사진&#10;&#10;자동 생성된 설명">
              <a:extLst>
                <a:ext uri="{FF2B5EF4-FFF2-40B4-BE49-F238E27FC236}">
                  <a16:creationId xmlns:a16="http://schemas.microsoft.com/office/drawing/2014/main" id="{336E7DB6-AB1A-0161-1320-DB5A8A17A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8" t="5779" r="53291" b="16294"/>
            <a:stretch/>
          </p:blipFill>
          <p:spPr>
            <a:xfrm>
              <a:off x="10787971" y="2263377"/>
              <a:ext cx="1219817" cy="3033729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88E8BEE-D25B-7D4F-D185-7C55744FF9F0}"/>
                </a:ext>
              </a:extLst>
            </p:cNvPr>
            <p:cNvGrpSpPr/>
            <p:nvPr/>
          </p:nvGrpSpPr>
          <p:grpSpPr>
            <a:xfrm>
              <a:off x="7973801" y="2373104"/>
              <a:ext cx="2382587" cy="2926835"/>
              <a:chOff x="9493988" y="2303860"/>
              <a:chExt cx="2408308" cy="2958430"/>
            </a:xfrm>
          </p:grpSpPr>
          <p:pic>
            <p:nvPicPr>
              <p:cNvPr id="60" name="그림 5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146A9E25-2EC8-87DA-C3A8-C8B217E31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10084119" y="2303860"/>
                <a:ext cx="1818177" cy="295559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61" name="그림 60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D3479B98-0656-7F4C-B0D2-A0DADFF7A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9828351" y="2738992"/>
                <a:ext cx="1545669" cy="2520465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  <p:pic>
            <p:nvPicPr>
              <p:cNvPr id="62" name="그림 6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63A15A28-1932-5E6A-E1B3-2CAC0E790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9493988" y="3446378"/>
                <a:ext cx="1616879" cy="1815912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</p:grpSp>
        <p:pic>
          <p:nvPicPr>
            <p:cNvPr id="54" name="그림 53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8900DDFA-D478-BEA1-510B-2C2DC3ED1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12667" r="58077" b="16222"/>
            <a:stretch/>
          </p:blipFill>
          <p:spPr>
            <a:xfrm>
              <a:off x="7873726" y="2752337"/>
              <a:ext cx="930950" cy="2546186"/>
            </a:xfrm>
            <a:prstGeom prst="rect">
              <a:avLst/>
            </a:prstGeom>
            <a:effectLst>
              <a:glow rad="38100">
                <a:schemeClr val="bg1"/>
              </a:glow>
            </a:effectLst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92D3852-4E07-82B7-570F-9B8D5F67D6B7}"/>
                </a:ext>
              </a:extLst>
            </p:cNvPr>
            <p:cNvCxnSpPr>
              <a:cxnSpLocks/>
            </p:cNvCxnSpPr>
            <p:nvPr/>
          </p:nvCxnSpPr>
          <p:spPr>
            <a:xfrm>
              <a:off x="9457008" y="2373105"/>
              <a:ext cx="1740746" cy="0"/>
            </a:xfrm>
            <a:prstGeom prst="line">
              <a:avLst/>
            </a:prstGeom>
            <a:ln w="12700">
              <a:solidFill>
                <a:srgbClr val="EE4B3A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44B4471-FC53-1AEC-29C3-F597118250B9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5278818"/>
              <a:ext cx="3852432" cy="0"/>
            </a:xfrm>
            <a:prstGeom prst="line">
              <a:avLst/>
            </a:prstGeom>
            <a:ln w="12700">
              <a:solidFill>
                <a:srgbClr val="EE4B3A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E96C9DB-0D23-3940-2985-8FB46D5A088F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2824209"/>
              <a:ext cx="1645920" cy="0"/>
            </a:xfrm>
            <a:prstGeom prst="line">
              <a:avLst/>
            </a:prstGeom>
            <a:ln w="12700">
              <a:solidFill>
                <a:srgbClr val="EE4B3A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D77AAA2-8AAA-904C-118D-76547F963A14}"/>
              </a:ext>
            </a:extLst>
          </p:cNvPr>
          <p:cNvGrpSpPr/>
          <p:nvPr/>
        </p:nvGrpSpPr>
        <p:grpSpPr>
          <a:xfrm>
            <a:off x="1040691" y="1254404"/>
            <a:ext cx="4606254" cy="1562806"/>
            <a:chOff x="6210361" y="3543934"/>
            <a:chExt cx="4606254" cy="1648240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C173EA-F3FF-9612-DE23-5F087EFA1692}"/>
                </a:ext>
              </a:extLst>
            </p:cNvPr>
            <p:cNvSpPr/>
            <p:nvPr/>
          </p:nvSpPr>
          <p:spPr>
            <a:xfrm>
              <a:off x="6210361" y="3684229"/>
              <a:ext cx="4606254" cy="1507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F1D50ED-C194-A0AB-0F15-1068DF5F9D77}"/>
                </a:ext>
              </a:extLst>
            </p:cNvPr>
            <p:cNvGrpSpPr/>
            <p:nvPr/>
          </p:nvGrpSpPr>
          <p:grpSpPr>
            <a:xfrm>
              <a:off x="6332626" y="3543934"/>
              <a:ext cx="946800" cy="248277"/>
              <a:chOff x="728379" y="1010408"/>
              <a:chExt cx="946800" cy="24827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44FD3C5E-4C5D-7290-1CB2-7C8D5E47CEAD}"/>
                  </a:ext>
                </a:extLst>
              </p:cNvPr>
              <p:cNvSpPr/>
              <p:nvPr/>
            </p:nvSpPr>
            <p:spPr>
              <a:xfrm>
                <a:off x="728379" y="1012147"/>
                <a:ext cx="9468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28BFB49-AEEA-0D87-F575-E5983DECD008}"/>
                  </a:ext>
                </a:extLst>
              </p:cNvPr>
              <p:cNvSpPr txBox="1"/>
              <p:nvPr/>
            </p:nvSpPr>
            <p:spPr>
              <a:xfrm>
                <a:off x="800978" y="1010408"/>
                <a:ext cx="803425" cy="248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현신 게이지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9C4FB456-7775-9ABB-E3B9-529E325C6C55}"/>
              </a:ext>
            </a:extLst>
          </p:cNvPr>
          <p:cNvGrpSpPr/>
          <p:nvPr/>
        </p:nvGrpSpPr>
        <p:grpSpPr>
          <a:xfrm>
            <a:off x="1399544" y="1600978"/>
            <a:ext cx="3888549" cy="1148004"/>
            <a:chOff x="671139" y="4666607"/>
            <a:chExt cx="3888549" cy="114800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207B584-BFE9-6F43-D00A-F3A719F8A823}"/>
                </a:ext>
              </a:extLst>
            </p:cNvPr>
            <p:cNvGrpSpPr/>
            <p:nvPr/>
          </p:nvGrpSpPr>
          <p:grpSpPr>
            <a:xfrm>
              <a:off x="671139" y="4666607"/>
              <a:ext cx="1005509" cy="1148004"/>
              <a:chOff x="671139" y="4666607"/>
              <a:chExt cx="1005509" cy="114800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2E91D6C-5DEF-7409-A01F-E4B8D0B53645}"/>
                  </a:ext>
                </a:extLst>
              </p:cNvPr>
              <p:cNvGrpSpPr/>
              <p:nvPr/>
            </p:nvGrpSpPr>
            <p:grpSpPr>
              <a:xfrm>
                <a:off x="671139" y="4666607"/>
                <a:ext cx="1005509" cy="826887"/>
                <a:chOff x="3436856" y="1580186"/>
                <a:chExt cx="1193551" cy="981525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4891AC21-9DCE-959E-3D18-CF80C14871D3}"/>
                    </a:ext>
                  </a:extLst>
                </p:cNvPr>
                <p:cNvGrpSpPr/>
                <p:nvPr/>
              </p:nvGrpSpPr>
              <p:grpSpPr>
                <a:xfrm>
                  <a:off x="3436856" y="1580186"/>
                  <a:ext cx="1193551" cy="977204"/>
                  <a:chOff x="1136848" y="2706156"/>
                  <a:chExt cx="2246328" cy="1839150"/>
                </a:xfrm>
              </p:grpSpPr>
              <p:pic>
                <p:nvPicPr>
                  <p:cNvPr id="24" name="그림 23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D6D6316A-7A15-04F4-CBFF-8C8D809FC5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25" name="그림 24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C075D80F-82B8-FA20-2EEA-9A0515D4DE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22" name="그림 21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97747066-CA51-5B8A-9AC5-73536F89F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3767290" y="1630113"/>
                  <a:ext cx="532683" cy="931598"/>
                </a:xfrm>
                <a:prstGeom prst="rect">
                  <a:avLst/>
                </a:prstGeom>
              </p:spPr>
            </p:pic>
            <p:pic>
              <p:nvPicPr>
                <p:cNvPr id="23" name="그림 22" descr="달, 밤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BCBC4D02-01EA-3BA9-473A-758AD37D3B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64" t="62383" r="45396" b="16616"/>
                <a:stretch/>
              </p:blipFill>
              <p:spPr>
                <a:xfrm>
                  <a:off x="3960261" y="2269312"/>
                  <a:ext cx="146740" cy="292399"/>
                </a:xfrm>
                <a:prstGeom prst="rect">
                  <a:avLst/>
                </a:prstGeom>
                <a:effectLst>
                  <a:glow rad="38100">
                    <a:srgbClr val="F1824A"/>
                  </a:glow>
                </a:effectLst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C596827-649F-C186-7A3F-992831FD5AE4}"/>
                  </a:ext>
                </a:extLst>
              </p:cNvPr>
              <p:cNvSpPr txBox="1"/>
              <p:nvPr/>
            </p:nvSpPr>
            <p:spPr>
              <a:xfrm>
                <a:off x="814660" y="5568390"/>
                <a:ext cx="7184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D007E998-D94D-28C3-E0BC-C76B70C6E013}"/>
                </a:ext>
              </a:extLst>
            </p:cNvPr>
            <p:cNvGrpSpPr/>
            <p:nvPr/>
          </p:nvGrpSpPr>
          <p:grpSpPr>
            <a:xfrm>
              <a:off x="2112659" y="4666607"/>
              <a:ext cx="1005509" cy="1148004"/>
              <a:chOff x="2066058" y="4666607"/>
              <a:chExt cx="1005509" cy="1148004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D8BF095-2A6B-0974-E3A6-963D30D2F4BB}"/>
                  </a:ext>
                </a:extLst>
              </p:cNvPr>
              <p:cNvGrpSpPr/>
              <p:nvPr/>
            </p:nvGrpSpPr>
            <p:grpSpPr>
              <a:xfrm>
                <a:off x="2066058" y="4666607"/>
                <a:ext cx="1005509" cy="826887"/>
                <a:chOff x="4397613" y="2189151"/>
                <a:chExt cx="3396774" cy="2793359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3E0DB153-6D33-1C95-950E-090E4412F990}"/>
                    </a:ext>
                  </a:extLst>
                </p:cNvPr>
                <p:cNvGrpSpPr/>
                <p:nvPr/>
              </p:nvGrpSpPr>
              <p:grpSpPr>
                <a:xfrm>
                  <a:off x="4397613" y="2189151"/>
                  <a:ext cx="3396774" cy="2781062"/>
                  <a:chOff x="1136848" y="2706156"/>
                  <a:chExt cx="2246328" cy="1839150"/>
                </a:xfrm>
              </p:grpSpPr>
              <p:pic>
                <p:nvPicPr>
                  <p:cNvPr id="18" name="그림 17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3EE9CACD-385A-FCEF-0B5F-2836075580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19" name="그림 18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F126219F-2F9E-C4F5-29AA-E920AC36C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16" name="그림 15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AA4AAAE-92C0-FEE1-544F-B22166124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5338008" y="2331239"/>
                  <a:ext cx="1515985" cy="2651271"/>
                </a:xfrm>
                <a:prstGeom prst="rect">
                  <a:avLst/>
                </a:prstGeom>
              </p:spPr>
            </p:pic>
            <p:pic>
              <p:nvPicPr>
                <p:cNvPr id="17" name="그림 16" descr="할로윈, 호박이(가) 표시된 사진&#10;&#10;자동 생성된 설명">
                  <a:extLst>
                    <a:ext uri="{FF2B5EF4-FFF2-40B4-BE49-F238E27FC236}">
                      <a16:creationId xmlns:a16="http://schemas.microsoft.com/office/drawing/2014/main" id="{6D188CE6-7407-C25D-AEC2-3A749E4D2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41" t="42640" r="38975" b="16615"/>
                <a:stretch/>
              </p:blipFill>
              <p:spPr>
                <a:xfrm>
                  <a:off x="5661784" y="3368040"/>
                  <a:ext cx="871096" cy="1614469"/>
                </a:xfrm>
                <a:prstGeom prst="rect">
                  <a:avLst/>
                </a:prstGeom>
                <a:effectLst>
                  <a:glow rad="88900">
                    <a:srgbClr val="EE4B3A"/>
                  </a:glow>
                </a:effectLst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7CEA3F-6955-8C86-3E74-4DF42077B905}"/>
                  </a:ext>
                </a:extLst>
              </p:cNvPr>
              <p:cNvSpPr txBox="1"/>
              <p:nvPr/>
            </p:nvSpPr>
            <p:spPr>
              <a:xfrm>
                <a:off x="2209579" y="5568390"/>
                <a:ext cx="7184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</p:txBody>
          </p: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619CF1EE-E995-290A-B1CC-45ED044DA9DD}"/>
                </a:ext>
              </a:extLst>
            </p:cNvPr>
            <p:cNvGrpSpPr/>
            <p:nvPr/>
          </p:nvGrpSpPr>
          <p:grpSpPr>
            <a:xfrm>
              <a:off x="3554179" y="4666607"/>
              <a:ext cx="1005509" cy="1148004"/>
              <a:chOff x="3554179" y="4666607"/>
              <a:chExt cx="1005509" cy="1148004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256BAEE-FC05-BA88-D3E7-30D46DF3C302}"/>
                  </a:ext>
                </a:extLst>
              </p:cNvPr>
              <p:cNvGrpSpPr/>
              <p:nvPr/>
            </p:nvGrpSpPr>
            <p:grpSpPr>
              <a:xfrm>
                <a:off x="3554179" y="4666607"/>
                <a:ext cx="1005509" cy="826887"/>
                <a:chOff x="647042" y="1915343"/>
                <a:chExt cx="3396774" cy="279335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13082C73-0AB6-26DC-12A5-8CC49C535939}"/>
                    </a:ext>
                  </a:extLst>
                </p:cNvPr>
                <p:cNvGrpSpPr/>
                <p:nvPr/>
              </p:nvGrpSpPr>
              <p:grpSpPr>
                <a:xfrm>
                  <a:off x="647042" y="1915343"/>
                  <a:ext cx="3396774" cy="2781062"/>
                  <a:chOff x="1136848" y="2706156"/>
                  <a:chExt cx="2246328" cy="1839150"/>
                </a:xfrm>
              </p:grpSpPr>
              <p:pic>
                <p:nvPicPr>
                  <p:cNvPr id="12" name="그림 11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9B1D851D-8BA0-0B1A-5B1F-A7FE1458F7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05" t="24237" r="52380" b="41097"/>
                  <a:stretch/>
                </p:blipFill>
                <p:spPr>
                  <a:xfrm>
                    <a:off x="1136848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  <p:pic>
                <p:nvPicPr>
                  <p:cNvPr id="13" name="그림 12" descr="수사슴, 실루엣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76FC37F2-F3A6-22EF-1F41-60BC38224E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458" t="24237" r="13428" b="41097"/>
                  <a:stretch/>
                </p:blipFill>
                <p:spPr>
                  <a:xfrm>
                    <a:off x="1927445" y="2706156"/>
                    <a:ext cx="1455731" cy="1839150"/>
                  </a:xfrm>
                  <a:prstGeom prst="rect">
                    <a:avLst/>
                  </a:prstGeom>
                  <a:effectLst>
                    <a:glow rad="12700">
                      <a:schemeClr val="tx1"/>
                    </a:glow>
                  </a:effectLst>
                </p:spPr>
              </p:pic>
            </p:grpSp>
            <p:pic>
              <p:nvPicPr>
                <p:cNvPr id="7" name="그림 6" descr="할로윈, 호박, 만화 영화, 채소이(가) 표시된 사진&#10;&#10;자동 생성된 설명">
                  <a:extLst>
                    <a:ext uri="{FF2B5EF4-FFF2-40B4-BE49-F238E27FC236}">
                      <a16:creationId xmlns:a16="http://schemas.microsoft.com/office/drawing/2014/main" id="{45C3BF9F-86FF-5889-48FF-4B2CB5CA44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5048" b="84375" l="29808" r="73798">
                              <a14:foregroundMark x1="43750" y1="66827" x2="39183" y2="82212"/>
                              <a14:foregroundMark x1="34856" y1="65625" x2="30288" y2="77885"/>
                              <a14:foregroundMark x1="35577" y1="66827" x2="34856" y2="84615"/>
                              <a14:foregroundMark x1="33413" y1="66827" x2="32452" y2="82212"/>
                              <a14:foregroundMark x1="33173" y1="66827" x2="34615" y2="81250"/>
                              <a14:foregroundMark x1="34615" y1="66827" x2="36779" y2="82212"/>
                              <a14:foregroundMark x1="33413" y1="67788" x2="36779" y2="81250"/>
                              <a14:foregroundMark x1="33413" y1="66827" x2="45913" y2="82452"/>
                              <a14:foregroundMark x1="59375" y1="64663" x2="70433" y2="78846"/>
                              <a14:foregroundMark x1="61779" y1="60096" x2="72837" y2="67548"/>
                              <a14:foregroundMark x1="62740" y1="55529" x2="73798" y2="57692"/>
                              <a14:foregroundMark x1="65144" y1="55529" x2="71394" y2="55529"/>
                              <a14:foregroundMark x1="35817" y1="37740" x2="44471" y2="46394"/>
                              <a14:foregroundMark x1="45913" y1="20673" x2="55769" y2="25000"/>
                              <a14:foregroundMark x1="50481" y1="19712" x2="59135" y2="24038"/>
                              <a14:foregroundMark x1="44712" y1="19712" x2="59135" y2="19712"/>
                              <a14:foregroundMark x1="48077" y1="18750" x2="64904" y2="18750"/>
                              <a14:foregroundMark x1="49519" y1="18750" x2="56731" y2="18750"/>
                              <a14:foregroundMark x1="48077" y1="18750" x2="63702" y2="17308"/>
                              <a14:foregroundMark x1="45913" y1="18510" x2="62500" y2="17308"/>
                              <a14:foregroundMark x1="51442" y1="17308" x2="58173" y2="17308"/>
                              <a14:foregroundMark x1="73798" y1="5048" x2="73798" y2="504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0" t="16475" r="30870" b="16615"/>
                <a:stretch/>
              </p:blipFill>
              <p:spPr>
                <a:xfrm>
                  <a:off x="1587437" y="2057431"/>
                  <a:ext cx="1515985" cy="2651271"/>
                </a:xfrm>
                <a:prstGeom prst="rect">
                  <a:avLst/>
                </a:prstGeom>
                <a:effectLst>
                  <a:glow rad="127000">
                    <a:srgbClr val="8C1B1B"/>
                  </a:glow>
                </a:effectLst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AE60E9-24C7-A21F-0389-2BE4F961C0B5}"/>
                  </a:ext>
                </a:extLst>
              </p:cNvPr>
              <p:cNvSpPr txBox="1"/>
              <p:nvPr/>
            </p:nvSpPr>
            <p:spPr>
              <a:xfrm>
                <a:off x="3697700" y="5568390"/>
                <a:ext cx="7184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</p:txBody>
          </p:sp>
        </p:grpSp>
        <p:sp>
          <p:nvSpPr>
            <p:cNvPr id="153" name="화살표: 오른쪽 152">
              <a:extLst>
                <a:ext uri="{FF2B5EF4-FFF2-40B4-BE49-F238E27FC236}">
                  <a16:creationId xmlns:a16="http://schemas.microsoft.com/office/drawing/2014/main" id="{89D8494B-334C-5031-D72C-0D7FC9CA7D0A}"/>
                </a:ext>
              </a:extLst>
            </p:cNvPr>
            <p:cNvSpPr/>
            <p:nvPr/>
          </p:nvSpPr>
          <p:spPr>
            <a:xfrm>
              <a:off x="1797262" y="5165219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화살표: 오른쪽 153">
              <a:extLst>
                <a:ext uri="{FF2B5EF4-FFF2-40B4-BE49-F238E27FC236}">
                  <a16:creationId xmlns:a16="http://schemas.microsoft.com/office/drawing/2014/main" id="{0C6077C4-EE39-4369-9F88-2F2D65585103}"/>
                </a:ext>
              </a:extLst>
            </p:cNvPr>
            <p:cNvSpPr/>
            <p:nvPr/>
          </p:nvSpPr>
          <p:spPr>
            <a:xfrm>
              <a:off x="3238782" y="5165219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47A637-14BE-9156-16D4-052CDD7766F1}"/>
              </a:ext>
            </a:extLst>
          </p:cNvPr>
          <p:cNvGrpSpPr/>
          <p:nvPr/>
        </p:nvGrpSpPr>
        <p:grpSpPr>
          <a:xfrm>
            <a:off x="1037957" y="3086035"/>
            <a:ext cx="4606254" cy="2668356"/>
            <a:chOff x="7120585" y="579746"/>
            <a:chExt cx="4606254" cy="2668356"/>
          </a:xfrm>
        </p:grpSpPr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D648B2-F4C0-CA7A-C9CC-B63906FACF63}"/>
                </a:ext>
              </a:extLst>
            </p:cNvPr>
            <p:cNvSpPr/>
            <p:nvPr/>
          </p:nvSpPr>
          <p:spPr>
            <a:xfrm>
              <a:off x="7120585" y="722293"/>
              <a:ext cx="4606254" cy="252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B0481623-171E-4AD3-288D-DF3F75D16931}"/>
                </a:ext>
              </a:extLst>
            </p:cNvPr>
            <p:cNvGrpSpPr/>
            <p:nvPr/>
          </p:nvGrpSpPr>
          <p:grpSpPr>
            <a:xfrm>
              <a:off x="7242850" y="579746"/>
              <a:ext cx="946800" cy="246221"/>
              <a:chOff x="728379" y="1010408"/>
              <a:chExt cx="946800" cy="259681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AB1398D0-B732-C7F3-985B-529D16E3B51C}"/>
                  </a:ext>
                </a:extLst>
              </p:cNvPr>
              <p:cNvSpPr/>
              <p:nvPr/>
            </p:nvSpPr>
            <p:spPr>
              <a:xfrm>
                <a:off x="728379" y="1017849"/>
                <a:ext cx="9468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D5B194F-994A-2718-3636-DF555F8D482F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77457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외형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4CF828FC-247C-C40C-ABAE-FF2D50BA1F6F}"/>
                </a:ext>
              </a:extLst>
            </p:cNvPr>
            <p:cNvGrpSpPr/>
            <p:nvPr/>
          </p:nvGrpSpPr>
          <p:grpSpPr>
            <a:xfrm>
              <a:off x="7446987" y="763951"/>
              <a:ext cx="4008147" cy="2307560"/>
              <a:chOff x="7446987" y="975378"/>
              <a:chExt cx="4008147" cy="2307560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9F07A75-E147-6AC8-D401-672112505C18}"/>
                  </a:ext>
                </a:extLst>
              </p:cNvPr>
              <p:cNvGrpSpPr/>
              <p:nvPr/>
            </p:nvGrpSpPr>
            <p:grpSpPr>
              <a:xfrm>
                <a:off x="7446987" y="1874558"/>
                <a:ext cx="1058303" cy="1408380"/>
                <a:chOff x="7446987" y="1874558"/>
                <a:chExt cx="1058303" cy="1408380"/>
              </a:xfrm>
            </p:grpSpPr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FA9C5FF2-8C66-7B51-C5C4-2FB728880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7541494" y="1874558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A5FA3CC-5624-7308-93E1-7A985C44BAEF}"/>
                    </a:ext>
                  </a:extLst>
                </p:cNvPr>
                <p:cNvSpPr txBox="1"/>
                <p:nvPr/>
              </p:nvSpPr>
              <p:spPr>
                <a:xfrm>
                  <a:off x="7446987" y="2882828"/>
                  <a:ext cx="105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1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BB22BAED-37F2-71D7-26BB-090BF2FC3BE2}"/>
                  </a:ext>
                </a:extLst>
              </p:cNvPr>
              <p:cNvGrpSpPr/>
              <p:nvPr/>
            </p:nvGrpSpPr>
            <p:grpSpPr>
              <a:xfrm>
                <a:off x="8655566" y="1222466"/>
                <a:ext cx="1362874" cy="2060472"/>
                <a:chOff x="8673413" y="1222466"/>
                <a:chExt cx="1362874" cy="2060472"/>
              </a:xfrm>
            </p:grpSpPr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AE7403E7-8118-CACC-F2B8-CA12AE1A0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8856279" y="1222466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04FE5D-61F3-1B74-CA42-DE9146FBA782}"/>
                    </a:ext>
                  </a:extLst>
                </p:cNvPr>
                <p:cNvSpPr txBox="1"/>
                <p:nvPr/>
              </p:nvSpPr>
              <p:spPr>
                <a:xfrm>
                  <a:off x="8673413" y="2882828"/>
                  <a:ext cx="13628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2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  <a:p>
                  <a:r>
                    <a:rPr lang="ko-KR" altLang="en-US" dirty="0"/>
                    <a:t>성장기의 사슴</a:t>
                  </a:r>
                  <a:r>
                    <a:rPr lang="en-US" altLang="ko-KR" dirty="0"/>
                    <a:t> 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663C6C3B-4BE3-80C0-3CC6-BA65080DC0F2}"/>
                  </a:ext>
                </a:extLst>
              </p:cNvPr>
              <p:cNvGrpSpPr/>
              <p:nvPr/>
            </p:nvGrpSpPr>
            <p:grpSpPr>
              <a:xfrm>
                <a:off x="10263222" y="975378"/>
                <a:ext cx="1191912" cy="2307560"/>
                <a:chOff x="10263222" y="975378"/>
                <a:chExt cx="1191912" cy="2307560"/>
              </a:xfrm>
            </p:grpSpPr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B008A4F0-081F-6669-6079-7D744EC4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263222" y="975378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833409-2F88-A260-CFDD-D19305733B8F}"/>
                    </a:ext>
                  </a:extLst>
                </p:cNvPr>
                <p:cNvSpPr txBox="1"/>
                <p:nvPr/>
              </p:nvSpPr>
              <p:spPr>
                <a:xfrm>
                  <a:off x="10289952" y="2882828"/>
                  <a:ext cx="113845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3</a:t>
                  </a:r>
                  <a:r>
                    <a:rPr lang="ko-KR" altLang="en-US" dirty="0"/>
                    <a:t>단계</a:t>
                  </a:r>
                  <a:r>
                    <a:rPr lang="en-US" altLang="ko-KR" dirty="0"/>
                    <a:t>&gt;</a:t>
                  </a:r>
                </a:p>
                <a:p>
                  <a:r>
                    <a:rPr lang="ko-KR" altLang="en-US" dirty="0"/>
                    <a:t>성체의 사슴</a:t>
                  </a:r>
                  <a:r>
                    <a:rPr lang="en-US" altLang="ko-KR" dirty="0"/>
                    <a:t> 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70FFE191-CA06-8647-69F7-F41D97220763}"/>
                  </a:ext>
                </a:extLst>
              </p:cNvPr>
              <p:cNvSpPr/>
              <p:nvPr/>
            </p:nvSpPr>
            <p:spPr>
              <a:xfrm>
                <a:off x="8527216" y="22627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3C6B9AE6-DD2E-CAA2-6D21-4D612E96AD04}"/>
                  </a:ext>
                </a:extLst>
              </p:cNvPr>
              <p:cNvSpPr/>
              <p:nvPr/>
            </p:nvSpPr>
            <p:spPr>
              <a:xfrm>
                <a:off x="9952006" y="22627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971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AF7C54B-05DA-6B07-DCC9-AC7CC48153F9}"/>
              </a:ext>
            </a:extLst>
          </p:cNvPr>
          <p:cNvSpPr txBox="1"/>
          <p:nvPr/>
        </p:nvSpPr>
        <p:spPr>
          <a:xfrm>
            <a:off x="8172443" y="1366436"/>
            <a:ext cx="2329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마크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이름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외형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 전투를 하는 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조작 난이도는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어떤지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체방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계수 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기본 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1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직업 각인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2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 별 메인 스탯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두 직각의 차이점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 스타일의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변화ㅁ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23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E0CF7-7E71-BB41-4C39-B546154A9368}"/>
              </a:ext>
            </a:extLst>
          </p:cNvPr>
          <p:cNvGrpSpPr/>
          <p:nvPr/>
        </p:nvGrpSpPr>
        <p:grpSpPr>
          <a:xfrm>
            <a:off x="936400" y="1817448"/>
            <a:ext cx="10319202" cy="3223104"/>
            <a:chOff x="936400" y="1817448"/>
            <a:chExt cx="10319202" cy="322310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767E88B-98BA-4C62-E0D0-135729A0F07D}"/>
                </a:ext>
              </a:extLst>
            </p:cNvPr>
            <p:cNvGrpSpPr/>
            <p:nvPr/>
          </p:nvGrpSpPr>
          <p:grpSpPr>
            <a:xfrm>
              <a:off x="936400" y="1817448"/>
              <a:ext cx="2194560" cy="3223104"/>
              <a:chOff x="936400" y="1817448"/>
              <a:chExt cx="2194560" cy="322310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3B15798-2507-B4A9-3CF9-4257203F6C7C}"/>
                  </a:ext>
                </a:extLst>
              </p:cNvPr>
              <p:cNvSpPr/>
              <p:nvPr/>
            </p:nvSpPr>
            <p:spPr>
              <a:xfrm>
                <a:off x="937863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CA23AA-E3C5-C7B5-98AE-2BB37291A9B5}"/>
                  </a:ext>
                </a:extLst>
              </p:cNvPr>
              <p:cNvSpPr/>
              <p:nvPr/>
            </p:nvSpPr>
            <p:spPr>
              <a:xfrm>
                <a:off x="1874864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1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74C22E9B-2A97-8B56-E6E3-3D62814AA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00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다이아몬드 14">
                <a:extLst>
                  <a:ext uri="{FF2B5EF4-FFF2-40B4-BE49-F238E27FC236}">
                    <a16:creationId xmlns:a16="http://schemas.microsoft.com/office/drawing/2014/main" id="{19A4859F-C344-E5DA-40EC-960F9FE35C98}"/>
                  </a:ext>
                </a:extLst>
              </p:cNvPr>
              <p:cNvSpPr/>
              <p:nvPr/>
            </p:nvSpPr>
            <p:spPr>
              <a:xfrm>
                <a:off x="1967640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4BABF40-E9D7-0280-021D-E5A0FF6BD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481" y="2283108"/>
                <a:ext cx="914399" cy="914399"/>
              </a:xfrm>
              <a:prstGeom prst="ellipse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07145-D909-2D62-1C4C-2D5EF3AC38F5}"/>
                  </a:ext>
                </a:extLst>
              </p:cNvPr>
              <p:cNvSpPr txBox="1"/>
              <p:nvPr/>
            </p:nvSpPr>
            <p:spPr>
              <a:xfrm>
                <a:off x="1587084" y="4133044"/>
                <a:ext cx="89319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기획 의도</a:t>
                </a: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기대 효과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4A585-C783-F11A-5422-C736CED63528}"/>
                  </a:ext>
                </a:extLst>
              </p:cNvPr>
              <p:cNvSpPr txBox="1"/>
              <p:nvPr/>
            </p:nvSpPr>
            <p:spPr>
              <a:xfrm>
                <a:off x="1774289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개요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89D4075-25E6-66CB-E7B5-DFE440AA7089}"/>
                  </a:ext>
                </a:extLst>
              </p:cNvPr>
              <p:cNvSpPr/>
              <p:nvPr/>
            </p:nvSpPr>
            <p:spPr>
              <a:xfrm>
                <a:off x="1576480" y="2289895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D6C0D16-8E0A-9171-FD55-501733121E8E}"/>
                </a:ext>
              </a:extLst>
            </p:cNvPr>
            <p:cNvGrpSpPr/>
            <p:nvPr/>
          </p:nvGrpSpPr>
          <p:grpSpPr>
            <a:xfrm>
              <a:off x="3644614" y="1817448"/>
              <a:ext cx="2194560" cy="3223104"/>
              <a:chOff x="3644614" y="1817448"/>
              <a:chExt cx="2194560" cy="322310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9224520-A4DC-1084-46A5-9D8E3239C152}"/>
                  </a:ext>
                </a:extLst>
              </p:cNvPr>
              <p:cNvSpPr/>
              <p:nvPr/>
            </p:nvSpPr>
            <p:spPr>
              <a:xfrm>
                <a:off x="3646077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FCD1708-39DA-957E-EAF7-8F6F0AFBB75A}"/>
                  </a:ext>
                </a:extLst>
              </p:cNvPr>
              <p:cNvSpPr/>
              <p:nvPr/>
            </p:nvSpPr>
            <p:spPr>
              <a:xfrm>
                <a:off x="4583078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2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448DA9E-26D4-3E8E-2991-C5F56906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614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0DFABAAA-66FF-DC42-EB66-033E0C920597}"/>
                  </a:ext>
                </a:extLst>
              </p:cNvPr>
              <p:cNvSpPr/>
              <p:nvPr/>
            </p:nvSpPr>
            <p:spPr>
              <a:xfrm>
                <a:off x="4675854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D386C-DD1B-7BA8-919F-59C33CFE7851}"/>
                  </a:ext>
                </a:extLst>
              </p:cNvPr>
              <p:cNvSpPr txBox="1"/>
              <p:nvPr/>
            </p:nvSpPr>
            <p:spPr>
              <a:xfrm>
                <a:off x="4239192" y="4130697"/>
                <a:ext cx="10342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소개 및 컨셉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아이덴티티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52594D-054E-95CB-0F09-F6A393E20F1C}"/>
                  </a:ext>
                </a:extLst>
              </p:cNvPr>
              <p:cNvSpPr txBox="1"/>
              <p:nvPr/>
            </p:nvSpPr>
            <p:spPr>
              <a:xfrm>
                <a:off x="4224419" y="3300781"/>
                <a:ext cx="1034950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클래스 소개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23" name="그림 22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F9639B8-6BAB-E465-0885-43778E985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476" t="-10476" r="-10476" b="-10476"/>
              <a:stretch/>
            </p:blipFill>
            <p:spPr>
              <a:xfrm>
                <a:off x="4284694" y="227091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2AD1B18-D191-3A12-DCA0-C07C0232FAFB}"/>
                  </a:ext>
                </a:extLst>
              </p:cNvPr>
              <p:cNvSpPr/>
              <p:nvPr/>
            </p:nvSpPr>
            <p:spPr>
              <a:xfrm>
                <a:off x="4284694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F91625-B9CA-6602-5FDF-A837A21F9BCB}"/>
                </a:ext>
              </a:extLst>
            </p:cNvPr>
            <p:cNvGrpSpPr/>
            <p:nvPr/>
          </p:nvGrpSpPr>
          <p:grpSpPr>
            <a:xfrm>
              <a:off x="6352828" y="1817448"/>
              <a:ext cx="2194560" cy="3223104"/>
              <a:chOff x="6352828" y="1817448"/>
              <a:chExt cx="2194560" cy="322310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437FB320-4B6B-0317-F599-4F366116C1D0}"/>
                  </a:ext>
                </a:extLst>
              </p:cNvPr>
              <p:cNvSpPr/>
              <p:nvPr/>
            </p:nvSpPr>
            <p:spPr>
              <a:xfrm>
                <a:off x="6354291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9D609B-FF9A-57EB-56AE-80F390022893}"/>
                  </a:ext>
                </a:extLst>
              </p:cNvPr>
              <p:cNvSpPr/>
              <p:nvPr/>
            </p:nvSpPr>
            <p:spPr>
              <a:xfrm>
                <a:off x="7291292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3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EA8DFDE5-6F5E-3E2A-ABE9-7EC90CAF5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828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DFE36DE9-6700-2139-4723-BF95E3AE7827}"/>
                  </a:ext>
                </a:extLst>
              </p:cNvPr>
              <p:cNvSpPr/>
              <p:nvPr/>
            </p:nvSpPr>
            <p:spPr>
              <a:xfrm>
                <a:off x="7384068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8D169-4174-C45E-5E31-86525DE89A02}"/>
                  </a:ext>
                </a:extLst>
              </p:cNvPr>
              <p:cNvSpPr txBox="1"/>
              <p:nvPr/>
            </p:nvSpPr>
            <p:spPr>
              <a:xfrm>
                <a:off x="7074044" y="4130697"/>
                <a:ext cx="75212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도약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0CDC35-CA18-C50A-BD44-466D35C90862}"/>
                  </a:ext>
                </a:extLst>
              </p:cNvPr>
              <p:cNvSpPr txBox="1"/>
              <p:nvPr/>
            </p:nvSpPr>
            <p:spPr>
              <a:xfrm>
                <a:off x="6952671" y="3300781"/>
                <a:ext cx="994875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아크패시브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781550F-A9D1-36DC-E0D4-61ED9B3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0" t="-800" r="-800" b="-800"/>
              <a:stretch/>
            </p:blipFill>
            <p:spPr>
              <a:xfrm>
                <a:off x="6992908" y="2278134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4B467E-1D70-8088-3383-1A71D6AEEC32}"/>
                  </a:ext>
                </a:extLst>
              </p:cNvPr>
              <p:cNvSpPr/>
              <p:nvPr/>
            </p:nvSpPr>
            <p:spPr>
              <a:xfrm>
                <a:off x="6992908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5B5E58-E3EE-C5BF-9CB3-1D3A2D6E8637}"/>
                </a:ext>
              </a:extLst>
            </p:cNvPr>
            <p:cNvGrpSpPr/>
            <p:nvPr/>
          </p:nvGrpSpPr>
          <p:grpSpPr>
            <a:xfrm>
              <a:off x="9061042" y="1817448"/>
              <a:ext cx="2194560" cy="3223104"/>
              <a:chOff x="9061042" y="1817448"/>
              <a:chExt cx="2194560" cy="322310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32DEC242-EE35-6413-50C8-3C2B3644E0D8}"/>
                  </a:ext>
                </a:extLst>
              </p:cNvPr>
              <p:cNvSpPr/>
              <p:nvPr/>
            </p:nvSpPr>
            <p:spPr>
              <a:xfrm>
                <a:off x="9062505" y="1976264"/>
                <a:ext cx="2191634" cy="3064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2B05CB3-F5A5-D78E-C2CF-A76247B3EA4A}"/>
                  </a:ext>
                </a:extLst>
              </p:cNvPr>
              <p:cNvSpPr/>
              <p:nvPr/>
            </p:nvSpPr>
            <p:spPr>
              <a:xfrm>
                <a:off x="9999506" y="1817448"/>
                <a:ext cx="317632" cy="317632"/>
              </a:xfrm>
              <a:prstGeom prst="rect">
                <a:avLst/>
              </a:prstGeom>
              <a:solidFill>
                <a:srgbClr val="8C1B1B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effectLst/>
                    <a:latin typeface="페이퍼로지 9 Black" pitchFamily="2" charset="-127"/>
                    <a:ea typeface="페이퍼로지 9 Black" pitchFamily="2" charset="-127"/>
                  </a:rPr>
                  <a:t>4</a:t>
                </a:r>
                <a:endParaRPr lang="ko-KR" altLang="en-US" sz="1200" dirty="0">
                  <a:effectLst/>
                  <a:latin typeface="페이퍼로지 9 Black" pitchFamily="2" charset="-127"/>
                  <a:ea typeface="페이퍼로지 9 Black" pitchFamily="2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E980623-5130-3C3D-E315-28B58C22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042" y="3705045"/>
                <a:ext cx="2194560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다이아몬드 46">
                <a:extLst>
                  <a:ext uri="{FF2B5EF4-FFF2-40B4-BE49-F238E27FC236}">
                    <a16:creationId xmlns:a16="http://schemas.microsoft.com/office/drawing/2014/main" id="{BE9C1BD2-C209-9F25-7D26-FE4394E25828}"/>
                  </a:ext>
                </a:extLst>
              </p:cNvPr>
              <p:cNvSpPr/>
              <p:nvPr/>
            </p:nvSpPr>
            <p:spPr>
              <a:xfrm>
                <a:off x="10092282" y="3639005"/>
                <a:ext cx="132080" cy="132080"/>
              </a:xfrm>
              <a:prstGeom prst="diamond">
                <a:avLst/>
              </a:prstGeom>
              <a:solidFill>
                <a:srgbClr val="F2D57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013AA76-61B3-1044-89FC-5D5EED100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500" t="-18500" r="-13500" b="-8500"/>
              <a:stretch/>
            </p:blipFill>
            <p:spPr>
              <a:xfrm>
                <a:off x="9701122" y="2268696"/>
                <a:ext cx="914400" cy="914400"/>
              </a:xfrm>
              <a:prstGeom prst="ellipse">
                <a:avLst/>
              </a:prstGeom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BA67289-7F66-7CD2-24B1-9D3AD1435B32}"/>
                  </a:ext>
                </a:extLst>
              </p:cNvPr>
              <p:cNvSpPr/>
              <p:nvPr/>
            </p:nvSpPr>
            <p:spPr>
              <a:xfrm>
                <a:off x="9701122" y="2290189"/>
                <a:ext cx="914400" cy="914400"/>
              </a:xfrm>
              <a:prstGeom prst="ellipse">
                <a:avLst/>
              </a:prstGeom>
              <a:noFill/>
              <a:ln>
                <a:solidFill>
                  <a:srgbClr val="F2D5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7E65D7-9AD8-3BBC-1AA5-5FF872979B1C}"/>
                  </a:ext>
                </a:extLst>
              </p:cNvPr>
              <p:cNvSpPr txBox="1"/>
              <p:nvPr/>
            </p:nvSpPr>
            <p:spPr>
              <a:xfrm>
                <a:off x="9450436" y="3976809"/>
                <a:ext cx="1415772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각성기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&amp;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초각성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marL="228600" indent="-228600">
                  <a:buAutoNum type="arabicParenBoth"/>
                </a:pP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발화 스킬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/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강림 스킬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E17203-1420-B845-575D-46EB89140388}"/>
                  </a:ext>
                </a:extLst>
              </p:cNvPr>
              <p:cNvSpPr txBox="1"/>
              <p:nvPr/>
            </p:nvSpPr>
            <p:spPr>
              <a:xfrm>
                <a:off x="9898931" y="3300781"/>
                <a:ext cx="518782" cy="307777"/>
              </a:xfrm>
              <a:prstGeom prst="rect">
                <a:avLst/>
              </a:prstGeom>
              <a:noFill/>
              <a:effectLst/>
            </p:spPr>
            <p:txBody>
              <a:bodyPr wrap="none" lIns="10800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SemiBold" panose="02000003000000020004" pitchFamily="2" charset="-127"/>
                  </a:rPr>
                  <a:t>스킬</a:t>
                </a:r>
                <a:endParaRPr lang="en-US" altLang="ko-KR" sz="1400" dirty="0">
                  <a:solidFill>
                    <a:sysClr val="windowText" lastClr="000000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D064AC4-F77D-F561-D7D2-DE85F59CDB3D}"/>
              </a:ext>
            </a:extLst>
          </p:cNvPr>
          <p:cNvSpPr txBox="1"/>
          <p:nvPr/>
        </p:nvSpPr>
        <p:spPr>
          <a:xfrm>
            <a:off x="3054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225727-ABF3-8DF3-8586-55E78B7D570F}"/>
              </a:ext>
            </a:extLst>
          </p:cNvPr>
          <p:cNvGrpSpPr/>
          <p:nvPr/>
        </p:nvGrpSpPr>
        <p:grpSpPr>
          <a:xfrm>
            <a:off x="2011028" y="4609491"/>
            <a:ext cx="8169944" cy="1157750"/>
            <a:chOff x="2126556" y="4329609"/>
            <a:chExt cx="8169944" cy="115775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8FADEB-9A5B-4634-073A-7E11369F79F2}"/>
                </a:ext>
              </a:extLst>
            </p:cNvPr>
            <p:cNvSpPr/>
            <p:nvPr/>
          </p:nvSpPr>
          <p:spPr>
            <a:xfrm>
              <a:off x="2126556" y="4329609"/>
              <a:ext cx="8169944" cy="11577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8C1B1B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33ACC2-0D8D-84DF-6D22-3D20A5CA4FBB}"/>
                </a:ext>
              </a:extLst>
            </p:cNvPr>
            <p:cNvSpPr txBox="1"/>
            <p:nvPr/>
          </p:nvSpPr>
          <p:spPr>
            <a:xfrm>
              <a:off x="2789758" y="4585319"/>
              <a:ext cx="6843541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자연과 소통하는 컨셉의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봄을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‘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여름을 떠올리게 하는 분위기를 가지고 있습니다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pPr algn="ctr"/>
              <a:endParaRPr lang="en-US" altLang="ko-KR" sz="1000" dirty="0"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algn="ctr"/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</a:t>
              </a:r>
              <a:r>
                <a:rPr lang="ko-KR" altLang="en-US" sz="12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신규 클래스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스킬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이펙트 등으로 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“</a:t>
              </a:r>
              <a:r>
                <a:rPr lang="ko-KR" altLang="en-US" sz="1600" dirty="0">
                  <a:solidFill>
                    <a:srgbClr val="F2784B"/>
                  </a:solidFill>
                  <a:effectLst/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6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”</a:t>
              </a:r>
              <a:r>
                <a:rPr lang="ko-KR" altLang="en-US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분위기를 선사하는 클래스입니다</a:t>
              </a:r>
              <a:r>
                <a: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6F38-1D6D-12E7-33E9-8BBEDDB7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282251-CEC3-C68B-9480-4CF628C96F8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84305-0363-3DC7-91A7-5CD0C40BDBFD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FA34440-54AC-EDFE-24EE-96EEB6E3D32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3B1CA-10C4-A50F-FEED-4B7A0E869322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9C90DCA-3392-A9E4-2EF2-BE7A9881B0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3D7F1CA-4B1B-81BD-D1A4-57BBBF716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F49A45D-4485-7A6A-7584-46979F1273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9F1DAE-577B-3E90-2382-2C2E0BAC6F5E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D5ADBD-91AB-966E-E84B-6BD615BDC7B4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5353BAF-13C7-DC55-2AB3-05093961075E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5C1EF1D-B78A-4772-B3A8-85C93E972B0D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D6843946-DE79-710A-5EEC-126CCF4FB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7EF958C-E0BB-F54C-2B4A-F48B7F9D044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CD0D97C-9A71-368D-EA25-5B119ABA32D9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BD62202-FF5D-C0D7-115A-E36998C87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18FE50D-96B5-BDAF-142B-D2EA97F98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B09B6634-99F5-55E7-0DCA-83FE00934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325ED42-64E5-696D-BB3A-313390DE4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CB923A6-EB96-99A8-3E7D-AEF643763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06DD6E7-550C-D0CC-90A0-DE62B05E20E3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3D4DF646-FE53-20FE-E913-ABA0EF5B01B9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44408777-547B-4861-31B6-F329FB40F2FC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D3426394-7F2F-71D5-3F1E-6F31E21C7498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4B9987E7-7284-9908-0C34-DD9AF4E2631A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33A04E9B-AD6A-A28A-FAB5-608F126DA87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BA3A0-3A02-0880-62B4-26ADEE65BF5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C84EB-52C5-B197-6D45-17BA866F9026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28D27-49E7-FD93-5F0F-9A905228A960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6FF355-1A5E-BF43-5A7D-281078B59989}"/>
              </a:ext>
            </a:extLst>
          </p:cNvPr>
          <p:cNvGrpSpPr/>
          <p:nvPr/>
        </p:nvGrpSpPr>
        <p:grpSpPr>
          <a:xfrm>
            <a:off x="294838" y="852150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D6BD64-BE83-6EFC-BB80-DC36A8C7A9EB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E583C-6956-5017-FCE3-0BDCEAA3AEAE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02AA2C-DC04-0CD8-D20E-E5D217A5C418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E7F2FA-9311-2CC9-B5EF-3C3E432D4D8B}"/>
              </a:ext>
            </a:extLst>
          </p:cNvPr>
          <p:cNvSpPr/>
          <p:nvPr/>
        </p:nvSpPr>
        <p:spPr>
          <a:xfrm>
            <a:off x="320302" y="1200070"/>
            <a:ext cx="5678672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700A4B-0768-D85E-4F2D-8CF7FD126A41}"/>
              </a:ext>
            </a:extLst>
          </p:cNvPr>
          <p:cNvGrpSpPr/>
          <p:nvPr/>
        </p:nvGrpSpPr>
        <p:grpSpPr>
          <a:xfrm>
            <a:off x="2446943" y="1280030"/>
            <a:ext cx="1425390" cy="733164"/>
            <a:chOff x="2446943" y="1280030"/>
            <a:chExt cx="1425390" cy="7331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36C4F1-E5E4-F05B-6D9E-C11427184E16}"/>
                </a:ext>
              </a:extLst>
            </p:cNvPr>
            <p:cNvSpPr txBox="1"/>
            <p:nvPr/>
          </p:nvSpPr>
          <p:spPr>
            <a:xfrm>
              <a:off x="2883761" y="1280030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&lt; 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불 </a:t>
              </a:r>
              <a:r>
                <a:rPr lang="en-US" altLang="ko-KR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&gt;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C838C0-8BB8-54A5-7DEB-0DD98AA639F1}"/>
                </a:ext>
              </a:extLst>
            </p:cNvPr>
            <p:cNvSpPr txBox="1"/>
            <p:nvPr/>
          </p:nvSpPr>
          <p:spPr>
            <a:xfrm>
              <a:off x="2446943" y="1566918"/>
              <a:ext cx="142539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대 원소 중 하나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3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붉은빛 불꽃의 이펙트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DF7A1EC-00F1-79A8-3A18-0FF591F58FD0}"/>
              </a:ext>
            </a:extLst>
          </p:cNvPr>
          <p:cNvSpPr txBox="1"/>
          <p:nvPr/>
        </p:nvSpPr>
        <p:spPr>
          <a:xfrm>
            <a:off x="1700395" y="4068859"/>
            <a:ext cx="671979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무기 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02A3FE7F-4758-5189-79FB-D64EF2708B6F}"/>
              </a:ext>
            </a:extLst>
          </p:cNvPr>
          <p:cNvSpPr/>
          <p:nvPr/>
        </p:nvSpPr>
        <p:spPr>
          <a:xfrm>
            <a:off x="1608873" y="4141564"/>
            <a:ext cx="91522" cy="78898"/>
          </a:xfrm>
          <a:prstGeom prst="triangle">
            <a:avLst/>
          </a:prstGeom>
          <a:solidFill>
            <a:srgbClr val="F2784B"/>
          </a:solidFill>
          <a:ln w="63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D6FDA60E-FE5A-1A45-BA5E-35DDF1E1142B}"/>
              </a:ext>
            </a:extLst>
          </p:cNvPr>
          <p:cNvSpPr/>
          <p:nvPr/>
        </p:nvSpPr>
        <p:spPr>
          <a:xfrm>
            <a:off x="3945179" y="4141564"/>
            <a:ext cx="91522" cy="78898"/>
          </a:xfrm>
          <a:prstGeom prst="triangle">
            <a:avLst/>
          </a:prstGeom>
          <a:solidFill>
            <a:srgbClr val="F2784B"/>
          </a:solidFill>
          <a:ln w="6350"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D442AB-12D5-B0E0-5287-19E98F38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74" y="2067541"/>
            <a:ext cx="1256708" cy="188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368D606-181C-6CD1-8ACF-1D269AB2BD13}"/>
              </a:ext>
            </a:extLst>
          </p:cNvPr>
          <p:cNvSpPr txBox="1"/>
          <p:nvPr/>
        </p:nvSpPr>
        <p:spPr>
          <a:xfrm>
            <a:off x="4036701" y="4068859"/>
            <a:ext cx="444352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9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CCEA615-F8DA-0F09-96BD-6030FAC47E9D}"/>
              </a:ext>
            </a:extLst>
          </p:cNvPr>
          <p:cNvSpPr txBox="1"/>
          <p:nvPr/>
        </p:nvSpPr>
        <p:spPr>
          <a:xfrm>
            <a:off x="1386560" y="4749534"/>
            <a:ext cx="35461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무기로 사용하며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사슴형태의 불의 정령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소환합니다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4CC184C-3D82-EFB8-8712-3630A7AFC33E}"/>
              </a:ext>
            </a:extLst>
          </p:cNvPr>
          <p:cNvCxnSpPr>
            <a:cxnSpLocks/>
          </p:cNvCxnSpPr>
          <p:nvPr/>
        </p:nvCxnSpPr>
        <p:spPr>
          <a:xfrm>
            <a:off x="320302" y="4491992"/>
            <a:ext cx="5678672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6350">
            <a:gradFill flip="none" rotWithShape="1">
              <a:gsLst>
                <a:gs pos="0">
                  <a:srgbClr val="F2D57E"/>
                </a:gs>
                <a:gs pos="40000">
                  <a:srgbClr val="F2D57E">
                    <a:alpha val="70000"/>
                  </a:srgbClr>
                </a:gs>
                <a:gs pos="70000">
                  <a:srgbClr val="F2D57E">
                    <a:alpha val="20000"/>
                  </a:srgbClr>
                </a:gs>
                <a:gs pos="100000">
                  <a:srgbClr val="F2D57E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AE4731-69EC-3EB9-B767-D57D7F7256BD}"/>
              </a:ext>
            </a:extLst>
          </p:cNvPr>
          <p:cNvGrpSpPr/>
          <p:nvPr/>
        </p:nvGrpSpPr>
        <p:grpSpPr>
          <a:xfrm>
            <a:off x="6193026" y="1200070"/>
            <a:ext cx="5678672" cy="4037013"/>
            <a:chOff x="6193026" y="1200070"/>
            <a:chExt cx="5678672" cy="40370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61EA0B9-E173-9ED4-A436-7681145130DB}"/>
                </a:ext>
              </a:extLst>
            </p:cNvPr>
            <p:cNvGrpSpPr/>
            <p:nvPr/>
          </p:nvGrpSpPr>
          <p:grpSpPr>
            <a:xfrm>
              <a:off x="6193026" y="1200070"/>
              <a:ext cx="5678672" cy="4037013"/>
              <a:chOff x="6143220" y="1200070"/>
              <a:chExt cx="5678672" cy="4037013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1CFD5DA-0A30-6617-885C-E86898ED3092}"/>
                  </a:ext>
                </a:extLst>
              </p:cNvPr>
              <p:cNvGrpSpPr/>
              <p:nvPr/>
            </p:nvGrpSpPr>
            <p:grpSpPr>
              <a:xfrm>
                <a:off x="6143220" y="1200070"/>
                <a:ext cx="5678672" cy="4037013"/>
                <a:chOff x="6213291" y="1200070"/>
                <a:chExt cx="5678672" cy="4037013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6CF2B8D-0248-EFB6-E403-056A1EFFB466}"/>
                    </a:ext>
                  </a:extLst>
                </p:cNvPr>
                <p:cNvSpPr/>
                <p:nvPr/>
              </p:nvSpPr>
              <p:spPr>
                <a:xfrm>
                  <a:off x="6213291" y="1200070"/>
                  <a:ext cx="5678672" cy="40370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glow rad="38100">
                    <a:srgbClr val="F2D57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03105315-54B5-8219-D1AA-06B522302F91}"/>
                    </a:ext>
                  </a:extLst>
                </p:cNvPr>
                <p:cNvGrpSpPr/>
                <p:nvPr/>
              </p:nvGrpSpPr>
              <p:grpSpPr>
                <a:xfrm>
                  <a:off x="8339932" y="1280030"/>
                  <a:ext cx="1425390" cy="740859"/>
                  <a:chOff x="8320183" y="1280030"/>
                  <a:chExt cx="1425390" cy="740859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CB5410-4B95-82BA-855E-CED542846714}"/>
                      </a:ext>
                    </a:extLst>
                  </p:cNvPr>
                  <p:cNvSpPr txBox="1"/>
                  <p:nvPr/>
                </p:nvSpPr>
                <p:spPr>
                  <a:xfrm>
                    <a:off x="8710514" y="1280030"/>
                    <a:ext cx="64472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&lt; </a:t>
                    </a:r>
                    <a:r>
                      <a:rPr lang="ko-KR" altLang="en-US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영혼</a:t>
                    </a:r>
                    <a:r>
                      <a:rPr lang="en-US" altLang="ko-KR" sz="1100" dirty="0">
                        <a:latin typeface="페이퍼로지 6 SemiBold" pitchFamily="2" charset="-127"/>
                        <a:ea typeface="페이퍼로지 6 SemiBold" pitchFamily="2" charset="-127"/>
                        <a:cs typeface="Pretendard Variable Medium" panose="02000003000000020004" pitchFamily="2" charset="-127"/>
                      </a:rPr>
                      <a:t>&gt;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CEBDA8A-E882-76D9-FF32-5B11C15EDB2D}"/>
                      </a:ext>
                    </a:extLst>
                  </p:cNvPr>
                  <p:cNvSpPr txBox="1"/>
                  <p:nvPr/>
                </p:nvSpPr>
                <p:spPr>
                  <a:xfrm>
                    <a:off x="8320183" y="1559224"/>
                    <a:ext cx="142539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자연을 떠도는 영혼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endParaRPr lang="en-US" altLang="ko-KR" sz="3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  <a:p>
                    <a:pPr marL="171450" indent="-171450">
                      <a:buFont typeface="Wingdings" panose="05000000000000000000" pitchFamily="2" charset="2"/>
                      <a:buChar char="ü"/>
                    </a:pPr>
                    <a:r>
                      <a:rPr lang="ko-KR" altLang="en-US" sz="10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푸른빛 불꽃의 이펙트</a:t>
                    </a:r>
                    <a:endPara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C5C20A-4801-F45F-2D5D-1006327327D5}"/>
                    </a:ext>
                  </a:extLst>
                </p:cNvPr>
                <p:cNvSpPr txBox="1"/>
                <p:nvPr/>
              </p:nvSpPr>
              <p:spPr>
                <a:xfrm>
                  <a:off x="7447060" y="4749534"/>
                  <a:ext cx="321113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10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신성한 기운을 가진 영혼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들이 캐릭터를 통해 강림합니다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.</a:t>
                  </a:r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0AD48A26-1BA7-9ADE-5A90-59C5D3FCAF34}"/>
                    </a:ext>
                  </a:extLst>
                </p:cNvPr>
                <p:cNvGrpSpPr/>
                <p:nvPr/>
              </p:nvGrpSpPr>
              <p:grpSpPr>
                <a:xfrm>
                  <a:off x="7347060" y="2233071"/>
                  <a:ext cx="3411133" cy="1716192"/>
                  <a:chOff x="7361342" y="2104133"/>
                  <a:chExt cx="3411133" cy="1716192"/>
                </a:xfrm>
              </p:grpSpPr>
              <p:pic>
                <p:nvPicPr>
                  <p:cNvPr id="42" name="그림 41" descr="CG 아트워크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CCC530A-BC01-CACD-C50E-A73F2A785F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757" b="33285"/>
                  <a:stretch/>
                </p:blipFill>
                <p:spPr>
                  <a:xfrm>
                    <a:off x="8941428" y="2105666"/>
                    <a:ext cx="1831047" cy="1714659"/>
                  </a:xfrm>
                  <a:prstGeom prst="rect">
                    <a:avLst/>
                  </a:prstGeom>
                </p:spPr>
              </p:pic>
              <p:pic>
                <p:nvPicPr>
                  <p:cNvPr id="48" name="그림 47" descr="만화 영화, 스크린샷, 예술, 마조렐 블루이(가) 표시된 사진&#10;&#10;자동 생성된 설명">
                    <a:extLst>
                      <a:ext uri="{FF2B5EF4-FFF2-40B4-BE49-F238E27FC236}">
                        <a16:creationId xmlns:a16="http://schemas.microsoft.com/office/drawing/2014/main" id="{69F2BE60-EE57-D249-657C-5FCD87F4AA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709" b="21341"/>
                  <a:stretch/>
                </p:blipFill>
                <p:spPr>
                  <a:xfrm>
                    <a:off x="7361342" y="2104133"/>
                    <a:ext cx="1329189" cy="17161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A831650-8104-C3D1-0515-A25AD3DA6DB8}"/>
                    </a:ext>
                  </a:extLst>
                </p:cNvPr>
                <p:cNvSpPr txBox="1"/>
                <p:nvPr/>
              </p:nvSpPr>
              <p:spPr>
                <a:xfrm>
                  <a:off x="8702062" y="4068859"/>
                  <a:ext cx="671979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청령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예시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5E1BF21-F778-5EA4-5FEA-32E9976C5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3220" y="4491992"/>
                <a:ext cx="5678672" cy="0"/>
              </a:xfrm>
              <a:prstGeom prst="line">
                <a:avLst/>
              </a:prstGeom>
              <a:solidFill>
                <a:schemeClr val="bg1">
                  <a:lumMod val="50000"/>
                </a:schemeClr>
              </a:solidFill>
              <a:ln w="6350">
                <a:gradFill flip="none" rotWithShape="1">
                  <a:gsLst>
                    <a:gs pos="0">
                      <a:srgbClr val="F2D57E"/>
                    </a:gs>
                    <a:gs pos="40000">
                      <a:srgbClr val="F2D57E">
                        <a:alpha val="70000"/>
                      </a:srgbClr>
                    </a:gs>
                    <a:gs pos="70000">
                      <a:srgbClr val="F2D57E">
                        <a:alpha val="20000"/>
                      </a:srgbClr>
                    </a:gs>
                    <a:gs pos="100000">
                      <a:srgbClr val="F2D57E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D2FB027F-3C17-3967-297D-4AD253471E87}"/>
                </a:ext>
              </a:extLst>
            </p:cNvPr>
            <p:cNvSpPr/>
            <p:nvPr/>
          </p:nvSpPr>
          <p:spPr>
            <a:xfrm>
              <a:off x="8609161" y="414156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 descr="램프, 전구, 정물 사진, 빛이(가) 표시된 사진&#10;&#10;자동 생성된 설명">
            <a:extLst>
              <a:ext uri="{FF2B5EF4-FFF2-40B4-BE49-F238E27FC236}">
                <a16:creationId xmlns:a16="http://schemas.microsoft.com/office/drawing/2014/main" id="{43845858-33B1-611E-EE31-3BAC1C05A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56" y="2525576"/>
            <a:ext cx="1090367" cy="14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6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E20E-BE5D-1B6E-CE98-25D20111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3DD6B8-AE12-DB1E-F550-65A91FA9F85B}"/>
              </a:ext>
            </a:extLst>
          </p:cNvPr>
          <p:cNvSpPr/>
          <p:nvPr/>
        </p:nvSpPr>
        <p:spPr>
          <a:xfrm>
            <a:off x="6216864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02B4827-FEB0-512F-83CA-C8BB5646E0E3}"/>
              </a:ext>
            </a:extLst>
          </p:cNvPr>
          <p:cNvGrpSpPr/>
          <p:nvPr/>
        </p:nvGrpSpPr>
        <p:grpSpPr>
          <a:xfrm>
            <a:off x="6339129" y="3071611"/>
            <a:ext cx="2185200" cy="246221"/>
            <a:chOff x="606113" y="948116"/>
            <a:chExt cx="2185200" cy="246221"/>
          </a:xfrm>
          <a:effectLst/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80C4C4F-BBAE-FBD7-0BB4-E3595858F80D}"/>
                </a:ext>
              </a:extLst>
            </p:cNvPr>
            <p:cNvSpPr/>
            <p:nvPr/>
          </p:nvSpPr>
          <p:spPr>
            <a:xfrm>
              <a:off x="606113" y="948826"/>
              <a:ext cx="2185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46252D-679B-7BBD-6219-E675B88E55C8}"/>
                </a:ext>
              </a:extLst>
            </p:cNvPr>
            <p:cNvSpPr txBox="1"/>
            <p:nvPr/>
          </p:nvSpPr>
          <p:spPr>
            <a:xfrm>
              <a:off x="678242" y="948116"/>
              <a:ext cx="204094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성장 체감을 통한 재화 소비 유도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CAA5F-E852-20B0-28C1-5A50267665CC}"/>
              </a:ext>
            </a:extLst>
          </p:cNvPr>
          <p:cNvSpPr/>
          <p:nvPr/>
        </p:nvSpPr>
        <p:spPr>
          <a:xfrm>
            <a:off x="422303" y="3211906"/>
            <a:ext cx="5497503" cy="27079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4FC668-8E89-BE5E-8842-2CC84AF68714}"/>
              </a:ext>
            </a:extLst>
          </p:cNvPr>
          <p:cNvGrpSpPr/>
          <p:nvPr/>
        </p:nvGrpSpPr>
        <p:grpSpPr>
          <a:xfrm>
            <a:off x="544568" y="3071611"/>
            <a:ext cx="1933200" cy="246221"/>
            <a:chOff x="728379" y="1010408"/>
            <a:chExt cx="1933200" cy="24622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EE3A64F-EAE8-9193-5C2D-35D284F7558C}"/>
                </a:ext>
              </a:extLst>
            </p:cNvPr>
            <p:cNvSpPr/>
            <p:nvPr/>
          </p:nvSpPr>
          <p:spPr>
            <a:xfrm>
              <a:off x="728379" y="1011118"/>
              <a:ext cx="19332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027EA0-9DB6-77AF-F5DC-AA003490FB06}"/>
                </a:ext>
              </a:extLst>
            </p:cNvPr>
            <p:cNvSpPr txBox="1"/>
            <p:nvPr/>
          </p:nvSpPr>
          <p:spPr>
            <a:xfrm>
              <a:off x="801145" y="1010408"/>
              <a:ext cx="17876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새로운 매력을 통한 유저 층 확보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9C1AA4E-E7B0-D603-4688-4B50A0A83606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0251D9-B68A-F29B-17F6-5CD330B4214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7E3D0B-7823-1E28-7073-401662D9D469}"/>
              </a:ext>
            </a:extLst>
          </p:cNvPr>
          <p:cNvSpPr txBox="1"/>
          <p:nvPr/>
        </p:nvSpPr>
        <p:spPr>
          <a:xfrm>
            <a:off x="811315" y="155864"/>
            <a:ext cx="197951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기대 효과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F022E43-DC63-08C9-5786-ED1D793B4BB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1353F1-85A0-5237-D834-42C9B0C639C0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982A1E0-0295-874C-CAD8-75CF7AE02CE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858ED8C-DA59-EC3D-E97D-B94D884A11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F1C1562-164D-5EA5-1D6F-864472F0B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EB2837-98B6-119D-F684-E68000A55403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672206-8AF4-98B0-7017-9EF26E03C0A6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2B96419-D5DB-377E-E2D5-1A9AA6A432B5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2620EA68-CDF3-8EB5-5056-6320D7AE632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42A435C-BD8B-F8A2-512A-1D5F5AAA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B25B7C8-52BF-7855-A3C8-107C1D46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71861128-F72A-BBF8-696D-A9448633B087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B5DDF69B-72DC-0F50-37E1-73844CD39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152B0F49-DE0E-3A39-1838-90C1E7DE39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09D2B26B-B2CB-7017-F7A4-DE3B4886EF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EB8E67A-8FD0-9AA2-2C39-386C008CC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4F7121-819D-3374-BA2E-142677BFF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09F3F9-9ED1-AA20-2616-F9E1BBE97C4D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638DEDE5-36AA-B7A8-8018-160A3C8D4D76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209CDEAF-5D17-4113-4E73-D4F0E71289AF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8471DA10-D348-C475-5A4C-EAE521BB35E1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BEAEF53-FE65-4308-9662-E0D985277846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6B572DB-FEF4-995B-76D6-B89E820A3CF3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6BCA53-5FB6-A279-3FC2-282C251AFFE7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B65935-A649-6676-EF2B-9703DD6763F7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B352C-330A-02B8-26A0-F76FF37B0FC4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1FE18BE-CDE9-3EE1-6BAE-A238595EB34B}"/>
              </a:ext>
            </a:extLst>
          </p:cNvPr>
          <p:cNvGrpSpPr/>
          <p:nvPr/>
        </p:nvGrpSpPr>
        <p:grpSpPr>
          <a:xfrm>
            <a:off x="6216864" y="1107045"/>
            <a:ext cx="5497503" cy="1342226"/>
            <a:chOff x="6216864" y="937466"/>
            <a:chExt cx="5497503" cy="13422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7D76731-F069-613B-167E-DA0B90E40082}"/>
                </a:ext>
              </a:extLst>
            </p:cNvPr>
            <p:cNvGrpSpPr/>
            <p:nvPr/>
          </p:nvGrpSpPr>
          <p:grpSpPr>
            <a:xfrm>
              <a:off x="6216864" y="937466"/>
              <a:ext cx="5497503" cy="1342226"/>
              <a:chOff x="6216864" y="937466"/>
              <a:chExt cx="5497503" cy="134222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A75F04-C512-E4DB-89F8-708CE260B02B}"/>
                  </a:ext>
                </a:extLst>
              </p:cNvPr>
              <p:cNvSpPr/>
              <p:nvPr/>
            </p:nvSpPr>
            <p:spPr>
              <a:xfrm>
                <a:off x="6216864" y="1077761"/>
                <a:ext cx="5497503" cy="1201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835A5A-7188-89AE-4CE6-A4F46ED027D8}"/>
                  </a:ext>
                </a:extLst>
              </p:cNvPr>
              <p:cNvGrpSpPr/>
              <p:nvPr/>
            </p:nvGrpSpPr>
            <p:grpSpPr>
              <a:xfrm>
                <a:off x="6339129" y="937466"/>
                <a:ext cx="1681200" cy="246221"/>
                <a:chOff x="606113" y="948116"/>
                <a:chExt cx="1681200" cy="246221"/>
              </a:xfrm>
              <a:effectLst/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35239DB-B5E3-1E7C-B3A2-D412F1AE34AA}"/>
                    </a:ext>
                  </a:extLst>
                </p:cNvPr>
                <p:cNvSpPr/>
                <p:nvPr/>
              </p:nvSpPr>
              <p:spPr>
                <a:xfrm>
                  <a:off x="606113" y="948826"/>
                  <a:ext cx="1681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3B2962-6312-C660-4FFD-57EA8C0FE3C3}"/>
                    </a:ext>
                  </a:extLst>
                </p:cNvPr>
                <p:cNvSpPr txBox="1"/>
                <p:nvPr/>
              </p:nvSpPr>
              <p:spPr>
                <a:xfrm>
                  <a:off x="677608" y="948116"/>
                  <a:ext cx="153760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조작은 쉽게</a:t>
                  </a:r>
                  <a:r>
                    <a:rPr lang="en-US" altLang="ko-KR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, </a:t>
                  </a:r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전투는 어렵게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812181-4F2A-DF88-F7CF-A78A3944403D}"/>
                </a:ext>
              </a:extLst>
            </p:cNvPr>
            <p:cNvSpPr txBox="1"/>
            <p:nvPr/>
          </p:nvSpPr>
          <p:spPr>
            <a:xfrm>
              <a:off x="6339129" y="1300448"/>
              <a:ext cx="51058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깨달음 노드 별로 정반대의 전투 스타일을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두 깨달음 노드 모두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조작 난이도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낮추면서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숙련도에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비례한 성능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발휘하도록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설계했습니다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접근성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기존 유저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에게는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높은 도전 의식과 성취감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제공합니다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62C9F4F-1861-FA08-2015-19D538A48A9B}"/>
              </a:ext>
            </a:extLst>
          </p:cNvPr>
          <p:cNvGrpSpPr/>
          <p:nvPr/>
        </p:nvGrpSpPr>
        <p:grpSpPr>
          <a:xfrm>
            <a:off x="422303" y="1107045"/>
            <a:ext cx="5497503" cy="1342227"/>
            <a:chOff x="422303" y="937466"/>
            <a:chExt cx="5497503" cy="134222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4D80B09-DC77-2CEC-9A55-39C1544CF67C}"/>
                </a:ext>
              </a:extLst>
            </p:cNvPr>
            <p:cNvGrpSpPr/>
            <p:nvPr/>
          </p:nvGrpSpPr>
          <p:grpSpPr>
            <a:xfrm>
              <a:off x="422303" y="937466"/>
              <a:ext cx="5497503" cy="1342227"/>
              <a:chOff x="422303" y="937466"/>
              <a:chExt cx="5497503" cy="1342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2A64A8-422E-8449-2EE2-7CE0197E24CC}"/>
                  </a:ext>
                </a:extLst>
              </p:cNvPr>
              <p:cNvSpPr/>
              <p:nvPr/>
            </p:nvSpPr>
            <p:spPr>
              <a:xfrm>
                <a:off x="422303" y="1077761"/>
                <a:ext cx="5497503" cy="1201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27DA241-57CE-1339-CE14-F023AFAB030D}"/>
                  </a:ext>
                </a:extLst>
              </p:cNvPr>
              <p:cNvGrpSpPr/>
              <p:nvPr/>
            </p:nvGrpSpPr>
            <p:grpSpPr>
              <a:xfrm>
                <a:off x="544568" y="937466"/>
                <a:ext cx="1620000" cy="246221"/>
                <a:chOff x="728379" y="1010408"/>
                <a:chExt cx="1620000" cy="24622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CB5DAEE-078F-2877-5779-2E34EAB85E05}"/>
                    </a:ext>
                  </a:extLst>
                </p:cNvPr>
                <p:cNvSpPr/>
                <p:nvPr/>
              </p:nvSpPr>
              <p:spPr>
                <a:xfrm>
                  <a:off x="728379" y="1011118"/>
                  <a:ext cx="16200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41E38-1506-785D-B53A-A5CD9FDDDB55}"/>
                    </a:ext>
                  </a:extLst>
                </p:cNvPr>
                <p:cNvSpPr txBox="1"/>
                <p:nvPr/>
              </p:nvSpPr>
              <p:spPr>
                <a:xfrm>
                  <a:off x="800036" y="1010408"/>
                  <a:ext cx="14766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스페셜리스트의 컨셉 강조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5D5E9C-10D7-B205-4F0B-ADCC8B60AAAE}"/>
                </a:ext>
              </a:extLst>
            </p:cNvPr>
            <p:cNvSpPr txBox="1"/>
            <p:nvPr/>
          </p:nvSpPr>
          <p:spPr>
            <a:xfrm>
              <a:off x="544568" y="1300448"/>
              <a:ext cx="51074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스페셜리스트의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컨셉으로 기획할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  <a:endParaRPr lang="en-US" altLang="ko-KR" sz="4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이렇게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컨셉을 바탕으로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스페셜리스트의 매력을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더욱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(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 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여름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</a:t>
              </a:r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-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가을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/ ??? – 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)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07EC02F-7378-3597-18CF-D076A24CC58D}"/>
              </a:ext>
            </a:extLst>
          </p:cNvPr>
          <p:cNvSpPr txBox="1"/>
          <p:nvPr/>
        </p:nvSpPr>
        <p:spPr>
          <a:xfrm>
            <a:off x="-608170" y="-928078"/>
            <a:ext cx="1346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이미지는 마지막에 다시 찍고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1700</a:t>
            </a:r>
            <a:r>
              <a:rPr lang="ko-KR" altLang="en-US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이상 상위 구간으로 성장하는 비율을 계산할 것</a:t>
            </a:r>
            <a:r>
              <a:rPr lang="en-US" altLang="ko-KR" sz="3200" dirty="0">
                <a:solidFill>
                  <a:srgbClr val="F2784B"/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B4E9884-3BDA-C979-F498-E72BCC91E82A}"/>
              </a:ext>
            </a:extLst>
          </p:cNvPr>
          <p:cNvGrpSpPr/>
          <p:nvPr/>
        </p:nvGrpSpPr>
        <p:grpSpPr>
          <a:xfrm>
            <a:off x="544568" y="3516742"/>
            <a:ext cx="5035982" cy="2193344"/>
            <a:chOff x="544568" y="3516742"/>
            <a:chExt cx="5035982" cy="21933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1CC12-8A0A-C86F-6F94-B3142D3345BE}"/>
                </a:ext>
              </a:extLst>
            </p:cNvPr>
            <p:cNvSpPr txBox="1"/>
            <p:nvPr/>
          </p:nvSpPr>
          <p:spPr>
            <a:xfrm>
              <a:off x="544568" y="3516742"/>
              <a:ext cx="4993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스페셜리스트는 특유의 귀여움과 독특한 컨셉으로 인해 많은 유저들의 사랑을 받은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전체 아이템레벨 구간에서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는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인구수 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1, 2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위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차지하고 있습니다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D8BE8D-301D-2D77-6B38-0F9952D6FBE4}"/>
                </a:ext>
              </a:extLst>
            </p:cNvPr>
            <p:cNvSpPr txBox="1"/>
            <p:nvPr/>
          </p:nvSpPr>
          <p:spPr>
            <a:xfrm>
              <a:off x="544568" y="5156088"/>
              <a:ext cx="45191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화령사는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스페셜리스트의 귀여움을 주면서도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도화가</a:t>
              </a:r>
              <a:r>
                <a:rPr lang="en-US" altLang="ko-KR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기상술사와는 다른 매력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줍니다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따라서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많은 유저 층 확보</a:t>
              </a:r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기대할 수 있는 클래스입니다</a:t>
              </a:r>
              <a:r>
                <a: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035E8C24-E288-9E1C-8D5C-82D6FA3AB92F}"/>
                </a:ext>
              </a:extLst>
            </p:cNvPr>
            <p:cNvGrpSpPr/>
            <p:nvPr/>
          </p:nvGrpSpPr>
          <p:grpSpPr>
            <a:xfrm>
              <a:off x="649994" y="4247143"/>
              <a:ext cx="4930556" cy="732543"/>
              <a:chOff x="649994" y="4247143"/>
              <a:chExt cx="4930556" cy="7325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22985F-9775-0155-7A88-0DEE756E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73"/>
              <a:stretch/>
            </p:blipFill>
            <p:spPr>
              <a:xfrm>
                <a:off x="649994" y="4247143"/>
                <a:ext cx="3062661" cy="701308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CC261D-90FA-5FDF-5393-D154A531C93C}"/>
                  </a:ext>
                </a:extLst>
              </p:cNvPr>
              <p:cNvGrpSpPr/>
              <p:nvPr/>
            </p:nvGrpSpPr>
            <p:grpSpPr>
              <a:xfrm>
                <a:off x="3786625" y="4569907"/>
                <a:ext cx="1793925" cy="409779"/>
                <a:chOff x="3786625" y="4428120"/>
                <a:chExt cx="1793925" cy="409779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A1231A32-8E9A-735B-80B6-ADFD459220A3}"/>
                    </a:ext>
                  </a:extLst>
                </p:cNvPr>
                <p:cNvGrpSpPr/>
                <p:nvPr/>
              </p:nvGrpSpPr>
              <p:grpSpPr>
                <a:xfrm>
                  <a:off x="3821735" y="4428120"/>
                  <a:ext cx="1758815" cy="409779"/>
                  <a:chOff x="3747087" y="4528279"/>
                  <a:chExt cx="1758815" cy="409779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7CFFB1A-C001-232F-266A-071313E3A5BC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528279"/>
                    <a:ext cx="155683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로아와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사이트의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직업별 통계</a:t>
                    </a:r>
                    <a:endPara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CF925BC-4910-33B2-043B-29E034521476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087" y="4707226"/>
                    <a:ext cx="175881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(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아이템레벨 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1740 ~ 1294 </a:t>
                    </a:r>
                    <a:r>
                      <a: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기준</a:t>
                    </a:r>
                    <a:r>
                      <a: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)</a:t>
                    </a:r>
                  </a:p>
                </p:txBody>
              </p:sp>
            </p:grpSp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id="{08D5DDC9-162D-23C3-A659-F2D85B003F6E}"/>
                    </a:ext>
                  </a:extLst>
                </p:cNvPr>
                <p:cNvSpPr/>
                <p:nvPr/>
              </p:nvSpPr>
              <p:spPr>
                <a:xfrm rot="16200000">
                  <a:off x="3782097" y="4521108"/>
                  <a:ext cx="65649" cy="56594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8AA51B4-4399-BB6A-C6B7-04E7A51877AF}"/>
              </a:ext>
            </a:extLst>
          </p:cNvPr>
          <p:cNvGrpSpPr/>
          <p:nvPr/>
        </p:nvGrpSpPr>
        <p:grpSpPr>
          <a:xfrm>
            <a:off x="6339129" y="3429656"/>
            <a:ext cx="5269765" cy="2367517"/>
            <a:chOff x="6339129" y="3429656"/>
            <a:chExt cx="5269765" cy="236751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9FD49A4-C541-A8AC-7D72-DB0278B9716C}"/>
                </a:ext>
              </a:extLst>
            </p:cNvPr>
            <p:cNvGrpSpPr/>
            <p:nvPr/>
          </p:nvGrpSpPr>
          <p:grpSpPr>
            <a:xfrm>
              <a:off x="6339129" y="3429656"/>
              <a:ext cx="5112297" cy="2367517"/>
              <a:chOff x="6339129" y="3394236"/>
              <a:chExt cx="5112297" cy="236751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7CF677-0DC6-78FF-2AC4-F51FE39B6407}"/>
                  </a:ext>
                </a:extLst>
              </p:cNvPr>
              <p:cNvSpPr txBox="1"/>
              <p:nvPr/>
            </p:nvSpPr>
            <p:spPr>
              <a:xfrm>
                <a:off x="6339129" y="3394236"/>
                <a:ext cx="47227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구간인 아이템레벨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1700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이상의 클래스 인구수는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6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14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60E5008-6E03-0359-BF55-A4B9A22D83CC}"/>
                  </a:ext>
                </a:extLst>
              </p:cNvPr>
              <p:cNvGrpSpPr/>
              <p:nvPr/>
            </p:nvGrpSpPr>
            <p:grpSpPr>
              <a:xfrm>
                <a:off x="6500127" y="3708570"/>
                <a:ext cx="3249348" cy="677020"/>
                <a:chOff x="6792908" y="3695292"/>
                <a:chExt cx="3249348" cy="677020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147D124-D727-335B-C0DE-EF3C34A9E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-1" t="88652" r="1048"/>
                <a:stretch/>
              </p:blipFill>
              <p:spPr>
                <a:xfrm>
                  <a:off x="6792908" y="4032573"/>
                  <a:ext cx="3249348" cy="33973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EE3DF46-7F15-FF81-A93F-E38AC64DA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327" t="82856"/>
                <a:stretch/>
              </p:blipFill>
              <p:spPr>
                <a:xfrm>
                  <a:off x="6792908" y="3695292"/>
                  <a:ext cx="3249348" cy="339739"/>
                </a:xfrm>
                <a:prstGeom prst="rect">
                  <a:avLst/>
                </a:prstGeom>
              </p:spPr>
            </p:pic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8566656-3B99-FAEF-109E-ADEF87A55DE2}"/>
                  </a:ext>
                </a:extLst>
              </p:cNvPr>
              <p:cNvSpPr txBox="1"/>
              <p:nvPr/>
            </p:nvSpPr>
            <p:spPr>
              <a:xfrm>
                <a:off x="6339129" y="4453703"/>
                <a:ext cx="5112297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 두 클래스는 전체 구간에서 인구수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1, 2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위지만 상위 구간의 인구수는 중위권 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상위 구간으로 성장하는 비율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은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0.6%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대로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다른 클래스에 비해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대략 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20%~60% 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정도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낮습니다</a:t>
                </a:r>
                <a:r>
                  <a:rPr lang="en-US" altLang="ko-KR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바드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1.62%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블레이드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: 1.41%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브레이커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0.90% ]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 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 </a:t>
                </a:r>
                <a:r>
                  <a:rPr lang="ko-KR" altLang="en-US" sz="900" dirty="0" err="1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소울이터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CF5E0"/>
                    </a:highlight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: 0.72% ]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많은 사랑을 받지만 상위 구간으로 성장하는 비율이 낮은 이유는 성장 체감이 낮기 때문입니다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 err="1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화령사는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성장 체감이 높은 클래스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로 설계했고 </a:t>
                </a:r>
                <a:r>
                  <a:rPr lang="ko-KR" altLang="en-US" sz="1000" dirty="0">
                    <a:solidFill>
                      <a:srgbClr val="F2784B"/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재화 소비를 유도</a:t>
                </a:r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할 수 있습니다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A03324A-A304-2836-9AE9-66BCC99A95A5}"/>
                </a:ext>
              </a:extLst>
            </p:cNvPr>
            <p:cNvGrpSpPr/>
            <p:nvPr/>
          </p:nvGrpSpPr>
          <p:grpSpPr>
            <a:xfrm>
              <a:off x="9814969" y="3993186"/>
              <a:ext cx="1793925" cy="409779"/>
              <a:chOff x="3786625" y="4428120"/>
              <a:chExt cx="1793925" cy="409779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74F5F9B9-4D41-99A9-73F1-46B48BD5903C}"/>
                  </a:ext>
                </a:extLst>
              </p:cNvPr>
              <p:cNvGrpSpPr/>
              <p:nvPr/>
            </p:nvGrpSpPr>
            <p:grpSpPr>
              <a:xfrm>
                <a:off x="3821735" y="4428120"/>
                <a:ext cx="1758815" cy="409779"/>
                <a:chOff x="3747087" y="4528279"/>
                <a:chExt cx="1758815" cy="409779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117908E-6ED9-35DA-02AC-8C4E5D78102E}"/>
                    </a:ext>
                  </a:extLst>
                </p:cNvPr>
                <p:cNvSpPr txBox="1"/>
                <p:nvPr/>
              </p:nvSpPr>
              <p:spPr>
                <a:xfrm>
                  <a:off x="3747087" y="4528279"/>
                  <a:ext cx="15568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로아와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사이트의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직업별 통계</a:t>
                  </a:r>
                  <a:endPara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8B2375B-CA50-4CDC-8E32-8A803FD0E984}"/>
                    </a:ext>
                  </a:extLst>
                </p:cNvPr>
                <p:cNvSpPr txBox="1"/>
                <p:nvPr/>
              </p:nvSpPr>
              <p:spPr>
                <a:xfrm>
                  <a:off x="3747087" y="4707226"/>
                  <a:ext cx="175881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(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아이템레벨 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1740 ~ 1700 </a:t>
                  </a:r>
                  <a:r>
                    <a:rPr lang="ko-KR" alt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기준</a:t>
                  </a:r>
                  <a:r>
                    <a:rPr lang="en-US" altLang="ko-KR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)</a:t>
                  </a:r>
                </a:p>
              </p:txBody>
            </p:sp>
          </p:grp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A9887455-9C2D-7A49-AC7A-F513D7C0E42E}"/>
                  </a:ext>
                </a:extLst>
              </p:cNvPr>
              <p:cNvSpPr/>
              <p:nvPr/>
            </p:nvSpPr>
            <p:spPr>
              <a:xfrm rot="16200000">
                <a:off x="3782097" y="4521108"/>
                <a:ext cx="65649" cy="56594"/>
              </a:xfrm>
              <a:prstGeom prst="triangle">
                <a:avLst/>
              </a:prstGeom>
              <a:solidFill>
                <a:srgbClr val="F2784B"/>
              </a:solidFill>
              <a:ln w="6350"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492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0328-FE0F-9EA5-398A-13A684FA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575B5-5982-3173-F27D-4822BB87FD73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11AF1B-4B6C-6664-187F-916675E3986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6D6AB30-0DA3-2D00-F093-2298C882069F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C5418-1FE2-068B-F7AA-A2532860F417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C6103A-64E4-8304-5783-3925C61A601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76B4DD0C-2ACD-FB3A-EE23-A6BF0452EE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129BBC1-9C14-EC5E-6946-5DE0A7649D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6C13C8-0F7D-8E16-60AD-ECC2E037B0E7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(1)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소개 및 컨셉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17D0D6-33AB-8739-6611-FA07A9347BF2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912942-24FE-A6AE-90FA-9C23FCF929E6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B7CE5B-CB70-5203-1238-1F8A10BAC4F8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FE3243-91B1-7AF1-7E84-E8F50A6D3B7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2FCEDA-27EC-2F10-C3A4-9D5A57906A69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ABF57FD-89AA-4250-05A6-C648CDCE47E3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1AC186E-95BA-3833-CF23-E8CF9E2DE8EB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22D07DF4-3233-7CA0-E933-92A40663F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5F91C59-70D9-E274-7003-E9A1BC1FC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B9965FE-70A8-A1F6-9BB3-CD7EB38956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5440CE1F-BBE5-05FD-2ABA-7E6E204D9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DA097B9-58F9-886C-9018-810556C24A31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57F837D-BFBF-9624-08F6-F40022500C3E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2E27B76B-390E-1E12-C4B1-8F269FABF719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E6F091B-428B-E097-3ADC-A7909183A502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FBDCBBE-C16F-FF3D-07A1-262CD22ED7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12F336B8-A77B-6145-1A9B-07D566A179E9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0130270F-5440-B685-203C-1D2028DC7035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39F20B23-389F-62E8-C95F-C5B60951BCD4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176E770D-459B-39FD-858E-B8FDDE70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8F2E869E-F7F9-A45E-3278-CBD6BD6E6AA7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C6305E-3CF9-D845-9727-DC4AA4207D60}"/>
              </a:ext>
            </a:extLst>
          </p:cNvPr>
          <p:cNvGrpSpPr/>
          <p:nvPr/>
        </p:nvGrpSpPr>
        <p:grpSpPr>
          <a:xfrm>
            <a:off x="576681" y="4116202"/>
            <a:ext cx="4606254" cy="2302601"/>
            <a:chOff x="6210361" y="3543934"/>
            <a:chExt cx="4606254" cy="23026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F3060A-07C3-CC65-7DE0-EE6BBEBA0A8B}"/>
                </a:ext>
              </a:extLst>
            </p:cNvPr>
            <p:cNvSpPr/>
            <p:nvPr/>
          </p:nvSpPr>
          <p:spPr>
            <a:xfrm>
              <a:off x="6210361" y="3684229"/>
              <a:ext cx="4606254" cy="1943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4AC10D-A1EF-264D-3479-FD7AF74D0441}"/>
                </a:ext>
              </a:extLst>
            </p:cNvPr>
            <p:cNvGrpSpPr/>
            <p:nvPr/>
          </p:nvGrpSpPr>
          <p:grpSpPr>
            <a:xfrm>
              <a:off x="6332626" y="3543934"/>
              <a:ext cx="806400" cy="246221"/>
              <a:chOff x="728379" y="1010408"/>
              <a:chExt cx="806400" cy="246221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D1CE0F5-07AA-948C-DBD1-5C5675DB0A9C}"/>
                  </a:ext>
                </a:extLst>
              </p:cNvPr>
              <p:cNvSpPr/>
              <p:nvPr/>
            </p:nvSpPr>
            <p:spPr>
              <a:xfrm>
                <a:off x="728379" y="1011118"/>
                <a:ext cx="8064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E49180-43B3-8931-5616-B6D07B92A0CF}"/>
                  </a:ext>
                </a:extLst>
              </p:cNvPr>
              <p:cNvSpPr txBox="1"/>
              <p:nvPr/>
            </p:nvSpPr>
            <p:spPr>
              <a:xfrm>
                <a:off x="800399" y="1010408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능력치 표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8AE1F7AF-21E4-4071-B3F8-A1990C96AFF7}"/>
                </a:ext>
              </a:extLst>
            </p:cNvPr>
            <p:cNvGraphicFramePr/>
            <p:nvPr/>
          </p:nvGraphicFramePr>
          <p:xfrm>
            <a:off x="6834150" y="3757275"/>
            <a:ext cx="3133889" cy="2089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BB9BF32-9E86-770E-2BB9-8CDFC92ED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84693"/>
              </p:ext>
            </p:extLst>
          </p:nvPr>
        </p:nvGraphicFramePr>
        <p:xfrm>
          <a:off x="561463" y="934157"/>
          <a:ext cx="4606254" cy="28287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738620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609115031"/>
                    </a:ext>
                  </a:extLst>
                </a:gridCol>
                <a:gridCol w="1744963">
                  <a:extLst>
                    <a:ext uri="{9D8B030D-6E8A-4147-A177-3AD203B41FA5}">
                      <a16:colId xmlns:a16="http://schemas.microsoft.com/office/drawing/2014/main" val="17065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클래스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스페셜리스트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소개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걱정하지 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내가 어둠을 밝혀줄 테니까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..”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3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특화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당 증감 수치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현신 시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피해량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이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0.061%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일반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강화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강림 스킬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 속도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0.015%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각성 스킬의 피해량이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0.022% 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37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공격력이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지능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영항을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받습니다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체력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당 </a:t>
                      </a:r>
                      <a:r>
                        <a:rPr lang="ko-KR" altLang="en-US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생명력이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2.1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방어력이 </a:t>
                      </a:r>
                      <a:r>
                        <a:rPr lang="en-US" altLang="ko-KR" sz="1000" b="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100%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적용됩니다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772AD-868D-E8D7-E23D-095BEBB15A0A}"/>
              </a:ext>
            </a:extLst>
          </p:cNvPr>
          <p:cNvGrpSpPr/>
          <p:nvPr/>
        </p:nvGrpSpPr>
        <p:grpSpPr>
          <a:xfrm>
            <a:off x="5484041" y="808920"/>
            <a:ext cx="6009013" cy="5390954"/>
            <a:chOff x="622793" y="808920"/>
            <a:chExt cx="6009013" cy="53909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D6B8E4-C71A-D8AF-9C24-B668F86A95C6}"/>
                </a:ext>
              </a:extLst>
            </p:cNvPr>
            <p:cNvSpPr/>
            <p:nvPr/>
          </p:nvSpPr>
          <p:spPr>
            <a:xfrm>
              <a:off x="623405" y="949213"/>
              <a:ext cx="6007788" cy="525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A6D691D-A83C-6F8B-A6BD-6EF9E0342F7C}"/>
                </a:ext>
              </a:extLst>
            </p:cNvPr>
            <p:cNvGrpSpPr/>
            <p:nvPr/>
          </p:nvGrpSpPr>
          <p:grpSpPr>
            <a:xfrm>
              <a:off x="746283" y="808920"/>
              <a:ext cx="918000" cy="246221"/>
              <a:chOff x="728379" y="1010408"/>
              <a:chExt cx="918000" cy="24622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1CD2E0-015D-B910-14FC-8492A72ECBA0}"/>
                  </a:ext>
                </a:extLst>
              </p:cNvPr>
              <p:cNvSpPr/>
              <p:nvPr/>
            </p:nvSpPr>
            <p:spPr>
              <a:xfrm>
                <a:off x="728379" y="1011118"/>
                <a:ext cx="9180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2EC44C-FF75-4E75-CB25-2C00C52676EF}"/>
                  </a:ext>
                </a:extLst>
              </p:cNvPr>
              <p:cNvSpPr txBox="1"/>
              <p:nvPr/>
            </p:nvSpPr>
            <p:spPr>
              <a:xfrm>
                <a:off x="800094" y="1010408"/>
                <a:ext cx="7745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컨셉 이미지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0EDD051-52B3-8570-0F4F-068D14E92AD5}"/>
                </a:ext>
              </a:extLst>
            </p:cNvPr>
            <p:cNvGrpSpPr/>
            <p:nvPr/>
          </p:nvGrpSpPr>
          <p:grpSpPr>
            <a:xfrm>
              <a:off x="694779" y="1228136"/>
              <a:ext cx="3836023" cy="4088323"/>
              <a:chOff x="694779" y="1228136"/>
              <a:chExt cx="3836023" cy="4088323"/>
            </a:xfrm>
          </p:grpSpPr>
          <p:pic>
            <p:nvPicPr>
              <p:cNvPr id="13" name="그림 12" descr="예술, 일러스트레이션, 소설, 가상의 캐릭터이(가) 표시된 사진&#10;&#10;자동 생성된 설명">
                <a:extLst>
                  <a:ext uri="{FF2B5EF4-FFF2-40B4-BE49-F238E27FC236}">
                    <a16:creationId xmlns:a16="http://schemas.microsoft.com/office/drawing/2014/main" id="{EFB9776A-EB5D-1B5B-80A9-EDFAE13B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79" y="1228136"/>
                <a:ext cx="3836023" cy="3836023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20DC1-EBF3-2FC3-914D-C664703A828E}"/>
                  </a:ext>
                </a:extLst>
              </p:cNvPr>
              <p:cNvGrpSpPr/>
              <p:nvPr/>
            </p:nvGrpSpPr>
            <p:grpSpPr>
              <a:xfrm>
                <a:off x="2066732" y="5085627"/>
                <a:ext cx="1092117" cy="230832"/>
                <a:chOff x="2580317" y="5613361"/>
                <a:chExt cx="1092117" cy="23083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3DD7CF-0AA6-DB87-E2B4-89DCD7C13B5F}"/>
                    </a:ext>
                  </a:extLst>
                </p:cNvPr>
                <p:cNvSpPr txBox="1"/>
                <p:nvPr/>
              </p:nvSpPr>
              <p:spPr>
                <a:xfrm>
                  <a:off x="2671839" y="5613361"/>
                  <a:ext cx="1000595" cy="2308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‘</a:t>
                  </a:r>
                  <a:r>
                    <a:rPr lang="ko-KR" altLang="en-US" sz="900" dirty="0" err="1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화령사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’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외형</a:t>
                  </a:r>
                  <a:r>
                    <a: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컨셉</a:t>
                  </a:r>
                  <a:endParaRPr lang="en-US" altLang="ko-KR" sz="9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C9E78650-899C-15B8-270D-62926D9D3B42}"/>
                    </a:ext>
                  </a:extLst>
                </p:cNvPr>
                <p:cNvSpPr/>
                <p:nvPr/>
              </p:nvSpPr>
              <p:spPr>
                <a:xfrm>
                  <a:off x="2580317" y="5686066"/>
                  <a:ext cx="91522" cy="78898"/>
                </a:xfrm>
                <a:prstGeom prst="triangle">
                  <a:avLst/>
                </a:prstGeom>
                <a:solidFill>
                  <a:srgbClr val="F2784B"/>
                </a:solidFill>
                <a:ln w="6350">
                  <a:solidFill>
                    <a:srgbClr val="8C1B1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80B2D8-500E-580C-02BB-41D66F729FA9}"/>
                </a:ext>
              </a:extLst>
            </p:cNvPr>
            <p:cNvGrpSpPr/>
            <p:nvPr/>
          </p:nvGrpSpPr>
          <p:grpSpPr>
            <a:xfrm>
              <a:off x="4720303" y="1778769"/>
              <a:ext cx="1591817" cy="3537690"/>
              <a:chOff x="4362592" y="1401378"/>
              <a:chExt cx="1591817" cy="3537690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8718A9B-8441-040C-DDCF-CE1F1BC9A49C}"/>
                  </a:ext>
                </a:extLst>
              </p:cNvPr>
              <p:cNvGrpSpPr/>
              <p:nvPr/>
            </p:nvGrpSpPr>
            <p:grpSpPr>
              <a:xfrm>
                <a:off x="4686273" y="1401378"/>
                <a:ext cx="823031" cy="1053863"/>
                <a:chOff x="4371225" y="1534939"/>
                <a:chExt cx="823031" cy="1053863"/>
              </a:xfrm>
            </p:grpSpPr>
            <p:pic>
              <p:nvPicPr>
                <p:cNvPr id="3" name="그림 2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EF2DE15-EBA2-1F43-E553-81F3AE38D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1225" y="1534939"/>
                  <a:ext cx="823031" cy="823031"/>
                </a:xfrm>
                <a:prstGeom prst="rect">
                  <a:avLst/>
                </a:prstGeom>
              </p:spPr>
            </p:pic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049D71A-3879-2719-6716-047A90E6A42F}"/>
                    </a:ext>
                  </a:extLst>
                </p:cNvPr>
                <p:cNvGrpSpPr/>
                <p:nvPr/>
              </p:nvGrpSpPr>
              <p:grpSpPr>
                <a:xfrm>
                  <a:off x="4379349" y="2357970"/>
                  <a:ext cx="806782" cy="230832"/>
                  <a:chOff x="2580317" y="5613361"/>
                  <a:chExt cx="806782" cy="230832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6D0F05-E504-FAEB-8AD3-E277D1014B5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71526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클래스 마크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F237C4C3-D0BE-3810-1885-D384F2CF4DB0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A2324C6-0490-BE01-4084-C3E88DF56041}"/>
                  </a:ext>
                </a:extLst>
              </p:cNvPr>
              <p:cNvGrpSpPr/>
              <p:nvPr/>
            </p:nvGrpSpPr>
            <p:grpSpPr>
              <a:xfrm>
                <a:off x="4362592" y="2573461"/>
                <a:ext cx="1591817" cy="2365607"/>
                <a:chOff x="4362592" y="2573461"/>
                <a:chExt cx="1591817" cy="236560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44C73CF-9C88-1EDD-BBEE-57F22894EB0C}"/>
                    </a:ext>
                  </a:extLst>
                </p:cNvPr>
                <p:cNvGrpSpPr/>
                <p:nvPr/>
              </p:nvGrpSpPr>
              <p:grpSpPr>
                <a:xfrm>
                  <a:off x="4662937" y="4708236"/>
                  <a:ext cx="991127" cy="230832"/>
                  <a:chOff x="2580317" y="5613361"/>
                  <a:chExt cx="991127" cy="230832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9CE992-1CF0-ECE2-D0FE-9F0E743A3D87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839" y="5613361"/>
                    <a:ext cx="89960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무기 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‘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제등</a:t>
                    </a:r>
                    <a:r>
                      <a:rPr lang="en-US" altLang="ko-KR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’ </a:t>
                    </a:r>
                    <a:r>
                      <a:rPr lang="ko-KR" altLang="en-US" sz="900" dirty="0"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예시</a:t>
                    </a:r>
                    <a:endParaRPr lang="en-US" altLang="ko-KR" sz="9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29" name="이등변 삼각형 28">
                    <a:extLst>
                      <a:ext uri="{FF2B5EF4-FFF2-40B4-BE49-F238E27FC236}">
                        <a16:creationId xmlns:a16="http://schemas.microsoft.com/office/drawing/2014/main" id="{88C3CD83-70F0-4B9F-2573-4420EE50FB9E}"/>
                      </a:ext>
                    </a:extLst>
                  </p:cNvPr>
                  <p:cNvSpPr/>
                  <p:nvPr/>
                </p:nvSpPr>
                <p:spPr>
                  <a:xfrm>
                    <a:off x="2580317" y="5686066"/>
                    <a:ext cx="91522" cy="78898"/>
                  </a:xfrm>
                  <a:prstGeom prst="triangle">
                    <a:avLst/>
                  </a:prstGeom>
                  <a:solidFill>
                    <a:srgbClr val="F2784B"/>
                  </a:solidFill>
                  <a:ln w="6350">
                    <a:solidFill>
                      <a:srgbClr val="8C1B1B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1" name="그림 30" descr="램프, 전구, 정물 사진, 빛이(가) 표시된 사진&#10;&#10;자동 생성된 설명">
                  <a:extLst>
                    <a:ext uri="{FF2B5EF4-FFF2-40B4-BE49-F238E27FC236}">
                      <a16:creationId xmlns:a16="http://schemas.microsoft.com/office/drawing/2014/main" id="{1EDFD600-2459-5CAC-711D-0B57C3B0C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2592" y="2573461"/>
                  <a:ext cx="1591817" cy="2089260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7124E-0D33-085A-857D-15A5C158A5FC}"/>
                </a:ext>
              </a:extLst>
            </p:cNvPr>
            <p:cNvSpPr txBox="1"/>
            <p:nvPr/>
          </p:nvSpPr>
          <p:spPr>
            <a:xfrm>
              <a:off x="1561670" y="5679885"/>
              <a:ext cx="41312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 형태의 불의 정령인 </a:t>
              </a:r>
              <a:r>
                <a:rPr lang="en-US" altLang="ko-KR" dirty="0"/>
                <a:t>‘</a:t>
              </a:r>
              <a:r>
                <a:rPr lang="ko-KR" altLang="en-US" dirty="0" err="1"/>
                <a:t>화령</a:t>
              </a:r>
              <a:r>
                <a:rPr lang="en-US" altLang="ko-KR" dirty="0"/>
                <a:t>’</a:t>
              </a:r>
              <a:r>
                <a:rPr lang="ko-KR" altLang="en-US" dirty="0"/>
                <a:t>은 캐릭터의 옆에 소환되어 공격을 보조합니다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7E60BC2-F2BE-CB21-5381-6F700A59759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93" y="5490021"/>
              <a:ext cx="6009013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CC8FD4-D982-9C84-B798-ABEDB0D7A8DC}"/>
              </a:ext>
            </a:extLst>
          </p:cNvPr>
          <p:cNvGrpSpPr/>
          <p:nvPr/>
        </p:nvGrpSpPr>
        <p:grpSpPr>
          <a:xfrm>
            <a:off x="1927056" y="3736791"/>
            <a:ext cx="3526722" cy="377405"/>
            <a:chOff x="8472424" y="3272246"/>
            <a:chExt cx="3526722" cy="37740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05A792-7751-B1D0-EEE6-3C70117AB114}"/>
                </a:ext>
              </a:extLst>
            </p:cNvPr>
            <p:cNvSpPr txBox="1"/>
            <p:nvPr/>
          </p:nvSpPr>
          <p:spPr>
            <a:xfrm>
              <a:off x="8566796" y="3397915"/>
              <a:ext cx="3432350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105%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블래스터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100% ]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 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[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highlight>
                    <a:srgbClr val="FCF5E0"/>
                  </a:highlight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: 2.1 / 95% 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1393E60-64BD-E593-9CBE-03435B5C8BF9}"/>
                </a:ext>
              </a:extLst>
            </p:cNvPr>
            <p:cNvSpPr txBox="1"/>
            <p:nvPr/>
          </p:nvSpPr>
          <p:spPr>
            <a:xfrm>
              <a:off x="8472424" y="3272246"/>
              <a:ext cx="17924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원거리 캐릭터의 체력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방어력 계수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29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8435-0DC6-2934-89C9-BC3696BD4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5BD080FB-6B49-D091-8930-AADDABECE605}"/>
              </a:ext>
            </a:extLst>
          </p:cNvPr>
          <p:cNvSpPr/>
          <p:nvPr/>
        </p:nvSpPr>
        <p:spPr>
          <a:xfrm>
            <a:off x="7120585" y="722293"/>
            <a:ext cx="4606254" cy="2525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8100">
              <a:srgbClr val="F2D57E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D9ACE372-F10D-802C-B4A4-31FDD504BFC2}"/>
              </a:ext>
            </a:extLst>
          </p:cNvPr>
          <p:cNvGrpSpPr/>
          <p:nvPr/>
        </p:nvGrpSpPr>
        <p:grpSpPr>
          <a:xfrm>
            <a:off x="7242850" y="579746"/>
            <a:ext cx="946800" cy="246221"/>
            <a:chOff x="728379" y="1010408"/>
            <a:chExt cx="946800" cy="259681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D4B0F623-96FD-F9D5-0EFC-106A963338DE}"/>
                </a:ext>
              </a:extLst>
            </p:cNvPr>
            <p:cNvSpPr/>
            <p:nvPr/>
          </p:nvSpPr>
          <p:spPr>
            <a:xfrm>
              <a:off x="728379" y="1017849"/>
              <a:ext cx="946800" cy="244800"/>
            </a:xfrm>
            <a:prstGeom prst="rect">
              <a:avLst/>
            </a:prstGeom>
            <a:solidFill>
              <a:srgbClr val="F2D57E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442C7D7-5DB1-B29C-406C-E79C4F32F36E}"/>
                </a:ext>
              </a:extLst>
            </p:cNvPr>
            <p:cNvSpPr txBox="1"/>
            <p:nvPr/>
          </p:nvSpPr>
          <p:spPr>
            <a:xfrm>
              <a:off x="814494" y="1010408"/>
              <a:ext cx="774571" cy="25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단계별 외형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19997B-9848-798F-7118-D197279C33AC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0DD77EC-FA2E-A13C-1ABC-CF58D7F948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4B74550-5857-FF9C-BFD5-D663C0460DD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A64CBB2-3F03-5766-FB3F-F05C790B48D1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BF7ED67-6391-256C-A6DC-B2A601E2A48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DAA26D89-7D95-596F-E7A4-E16AF50D67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42AA3A1B-9179-37D4-AEC0-AE400B65E9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18AA8B9-5CB5-B59A-2CFD-230F102EDDD9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9D33862-8A53-08FA-5585-0D8D471831D6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52F579-D39B-3B33-8B79-B8217ABF4711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032527-B079-B73C-FF9F-F1D055EB97F0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71A0165-6605-34A4-50B0-2A4482B61A79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6F7162-658B-7F9B-D2FE-34E31867913A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D83816A-20A6-95E1-0CAC-1CBB9D7D8080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C3BBA2ED-C9EC-34F3-D9E3-B1AC63FC8F46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5ACFECA4-6E0C-A7F3-1BFF-9707380A3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1265ED1A-515A-1723-57EE-B02FD9D02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685BAB1-A7E4-44D9-5CB3-5F2FFFC77B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481D444D-BDAE-8126-29C4-6FFFE852F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01057A8A-7B32-CAD1-90B4-BD4D9F48ACBA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A124918F-AFE5-883A-D372-2480E3872B51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A4AC4DA-E69B-EA20-77BD-7E5BB1569FF6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1327055-21DB-E9D7-EFBC-62D385E5E1E1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F8C27EA0-DEBD-6D5E-CB39-45505F03EC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BFA1F405-04DF-6755-A170-8B86C8CFDA7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332B7E45-E768-4E75-C6F5-27F9C7250B40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5DD70CB-73CD-C9D0-BD60-7AF5E87650D5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4831D8B9-59F3-EB61-DA77-AC81857181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C54A0F82-E378-6A03-54CF-D79E347DD8B9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B567EF-574C-3896-4E3B-909B17310608}"/>
              </a:ext>
            </a:extLst>
          </p:cNvPr>
          <p:cNvSpPr txBox="1"/>
          <p:nvPr/>
        </p:nvSpPr>
        <p:spPr>
          <a:xfrm>
            <a:off x="1117859" y="-1342798"/>
            <a:ext cx="107741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00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defRPr>
            </a:lvl1pPr>
          </a:lstStyle>
          <a:p>
            <a:pPr algn="l"/>
            <a:r>
              <a:rPr lang="en-US" altLang="ko-KR" dirty="0"/>
              <a:t>- </a:t>
            </a:r>
            <a:r>
              <a:rPr lang="ko-KR" altLang="en-US" dirty="0"/>
              <a:t>자연의 불의 기운을 빚어 사슴 형태의 화신인 </a:t>
            </a:r>
            <a:r>
              <a:rPr lang="en-US" altLang="ko-KR" dirty="0"/>
              <a:t>'</a:t>
            </a:r>
            <a:r>
              <a:rPr lang="ko-KR" altLang="en-US" dirty="0" err="1"/>
              <a:t>화령</a:t>
            </a:r>
            <a:r>
              <a:rPr lang="en-US" altLang="ko-KR" dirty="0"/>
              <a:t>'</a:t>
            </a:r>
            <a:r>
              <a:rPr lang="ko-KR" altLang="en-US" dirty="0"/>
              <a:t>을 만들어 내는 캐릭터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- </a:t>
            </a:r>
            <a:r>
              <a:rPr lang="ko-KR" altLang="en-US" dirty="0"/>
              <a:t>현신 게이지를 채우고 </a:t>
            </a:r>
            <a:r>
              <a:rPr lang="en-US" altLang="ko-KR" dirty="0"/>
              <a:t>z</a:t>
            </a:r>
            <a:r>
              <a:rPr lang="ko-KR" altLang="en-US" dirty="0"/>
              <a:t>키를 누르면 </a:t>
            </a:r>
            <a:r>
              <a:rPr lang="ko-KR" altLang="en-US" dirty="0" err="1"/>
              <a:t>화령을</a:t>
            </a:r>
            <a:r>
              <a:rPr lang="ko-KR" altLang="en-US" dirty="0"/>
              <a:t> 현신 시키는 아이덴티티</a:t>
            </a:r>
          </a:p>
          <a:p>
            <a:pPr algn="l"/>
            <a:r>
              <a:rPr lang="en-US" altLang="ko-KR" dirty="0"/>
              <a:t>- </a:t>
            </a:r>
            <a:r>
              <a:rPr lang="ko-KR" altLang="en-US" dirty="0" err="1"/>
              <a:t>화령은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단계의 모습으로 소환된다</a:t>
            </a:r>
            <a:r>
              <a:rPr lang="en-US" altLang="ko-KR" dirty="0"/>
              <a:t>. 1</a:t>
            </a:r>
            <a:r>
              <a:rPr lang="ko-KR" altLang="en-US" dirty="0"/>
              <a:t>단계 </a:t>
            </a:r>
            <a:r>
              <a:rPr lang="en-US" altLang="ko-KR" dirty="0"/>
              <a:t>= </a:t>
            </a:r>
            <a:r>
              <a:rPr lang="ko-KR" altLang="en-US" dirty="0"/>
              <a:t>크기가 작고 뿔이 하나도 없는 새끼 사슴 </a:t>
            </a:r>
            <a:r>
              <a:rPr lang="en-US" altLang="ko-KR" dirty="0"/>
              <a:t>/ 2</a:t>
            </a:r>
            <a:r>
              <a:rPr lang="ko-KR" altLang="en-US" dirty="0"/>
              <a:t>단계 </a:t>
            </a:r>
            <a:r>
              <a:rPr lang="en-US" altLang="ko-KR" dirty="0"/>
              <a:t>= </a:t>
            </a:r>
            <a:r>
              <a:rPr lang="ko-KR" altLang="en-US" dirty="0"/>
              <a:t>덩치가 중간 </a:t>
            </a:r>
            <a:r>
              <a:rPr lang="ko-KR" altLang="en-US" dirty="0" err="1"/>
              <a:t>정도고</a:t>
            </a:r>
            <a:r>
              <a:rPr lang="ko-KR" altLang="en-US" dirty="0"/>
              <a:t> 뿔이 작게 솟아난 암사슴 </a:t>
            </a:r>
            <a:r>
              <a:rPr lang="en-US" altLang="ko-KR" dirty="0"/>
              <a:t>/ 3</a:t>
            </a:r>
            <a:r>
              <a:rPr lang="ko-KR" altLang="en-US" dirty="0"/>
              <a:t>단계 </a:t>
            </a:r>
            <a:r>
              <a:rPr lang="en-US" altLang="ko-KR" dirty="0"/>
              <a:t>= </a:t>
            </a:r>
            <a:r>
              <a:rPr lang="ko-KR" altLang="en-US" dirty="0"/>
              <a:t>높이가 캐릭터의 키만큼 덩치가 크고 뿔이 크게 자란 </a:t>
            </a:r>
            <a:r>
              <a:rPr lang="ko-KR" altLang="en-US" dirty="0" err="1"/>
              <a:t>숫사슴</a:t>
            </a:r>
            <a:r>
              <a:rPr lang="en-US" altLang="ko-KR" dirty="0"/>
              <a:t>. </a:t>
            </a:r>
          </a:p>
          <a:p>
            <a:pPr algn="l"/>
            <a:r>
              <a:rPr lang="en-US" altLang="ko-KR" dirty="0"/>
              <a:t>- </a:t>
            </a:r>
            <a:r>
              <a:rPr lang="ko-KR" altLang="en-US" dirty="0" err="1"/>
              <a:t>화령은</a:t>
            </a:r>
            <a:r>
              <a:rPr lang="ko-KR" altLang="en-US" dirty="0"/>
              <a:t> 소환되면 캐릭터의 옆에서 캐릭터를 따라다니며 공격을 보조한다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- </a:t>
            </a:r>
            <a:r>
              <a:rPr lang="ko-KR" altLang="en-US" dirty="0" err="1"/>
              <a:t>화령은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 err="1"/>
              <a:t>초뒤에</a:t>
            </a:r>
            <a:r>
              <a:rPr lang="ko-KR" altLang="en-US" dirty="0"/>
              <a:t> 소환해제 된다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8FFF8589-11E9-B8F1-E784-9A5C54F24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84506"/>
              </p:ext>
            </p:extLst>
          </p:nvPr>
        </p:nvGraphicFramePr>
        <p:xfrm>
          <a:off x="288945" y="721908"/>
          <a:ext cx="6670655" cy="3383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187139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/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소환되어 있는 동안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캐릭터가 사용하는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감소합니다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감소합니다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B178BB11-2CF4-DCE1-2CB0-B851659367B6}"/>
              </a:ext>
            </a:extLst>
          </p:cNvPr>
          <p:cNvGrpSpPr/>
          <p:nvPr/>
        </p:nvGrpSpPr>
        <p:grpSpPr>
          <a:xfrm>
            <a:off x="1834893" y="4185250"/>
            <a:ext cx="3233789" cy="2308498"/>
            <a:chOff x="7754112" y="2263377"/>
            <a:chExt cx="4253676" cy="3036562"/>
          </a:xfrm>
        </p:grpSpPr>
        <p:pic>
          <p:nvPicPr>
            <p:cNvPr id="49" name="그림 48" descr="신발류, 패션, 의류, 인간의 얼굴이(가) 표시된 사진&#10;&#10;자동 생성된 설명">
              <a:extLst>
                <a:ext uri="{FF2B5EF4-FFF2-40B4-BE49-F238E27FC236}">
                  <a16:creationId xmlns:a16="http://schemas.microsoft.com/office/drawing/2014/main" id="{73E89AD1-99CD-CF19-00A6-1B7999CB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8" t="5779" r="53291" b="16294"/>
            <a:stretch/>
          </p:blipFill>
          <p:spPr>
            <a:xfrm>
              <a:off x="10787971" y="2263377"/>
              <a:ext cx="1219817" cy="3033729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CE3C490-B2A2-A908-262C-56A23D345FEA}"/>
                </a:ext>
              </a:extLst>
            </p:cNvPr>
            <p:cNvGrpSpPr/>
            <p:nvPr/>
          </p:nvGrpSpPr>
          <p:grpSpPr>
            <a:xfrm>
              <a:off x="7973801" y="2373104"/>
              <a:ext cx="2382587" cy="2926835"/>
              <a:chOff x="9493988" y="2303860"/>
              <a:chExt cx="2408308" cy="2958430"/>
            </a:xfrm>
          </p:grpSpPr>
          <p:pic>
            <p:nvPicPr>
              <p:cNvPr id="60" name="그림 5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D4351F3D-9A96-1287-0367-F3FE85874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10084119" y="2303860"/>
                <a:ext cx="1818177" cy="295559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61" name="그림 60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57A3A105-D2E2-27B4-5EA6-FBE12872A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9828351" y="2738992"/>
                <a:ext cx="1545669" cy="2520465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  <p:pic>
            <p:nvPicPr>
              <p:cNvPr id="62" name="그림 6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1126EE74-CE7E-AE66-0EA5-3EC522137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9493988" y="3446378"/>
                <a:ext cx="1616879" cy="1815912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</p:grpSp>
        <p:pic>
          <p:nvPicPr>
            <p:cNvPr id="54" name="그림 53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FE57B0EE-1DB8-401C-095E-9A78E5D50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12667" r="58077" b="16222"/>
            <a:stretch/>
          </p:blipFill>
          <p:spPr>
            <a:xfrm>
              <a:off x="7873726" y="2752337"/>
              <a:ext cx="930950" cy="2546186"/>
            </a:xfrm>
            <a:prstGeom prst="rect">
              <a:avLst/>
            </a:prstGeom>
            <a:effectLst>
              <a:glow rad="38100">
                <a:schemeClr val="bg1"/>
              </a:glow>
            </a:effectLst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5D3DD80-5557-0B49-E9F1-1056FE458BB5}"/>
                </a:ext>
              </a:extLst>
            </p:cNvPr>
            <p:cNvCxnSpPr>
              <a:cxnSpLocks/>
            </p:cNvCxnSpPr>
            <p:nvPr/>
          </p:nvCxnSpPr>
          <p:spPr>
            <a:xfrm>
              <a:off x="9457008" y="2373105"/>
              <a:ext cx="1740746" cy="0"/>
            </a:xfrm>
            <a:prstGeom prst="line">
              <a:avLst/>
            </a:prstGeom>
            <a:ln w="12700">
              <a:solidFill>
                <a:srgbClr val="EE4B3A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702365F-3916-9982-8DFE-ECA11F0B7EA0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5278818"/>
              <a:ext cx="3852432" cy="0"/>
            </a:xfrm>
            <a:prstGeom prst="line">
              <a:avLst/>
            </a:prstGeom>
            <a:ln w="12700">
              <a:solidFill>
                <a:srgbClr val="EE4B3A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6E0FA33-6C51-6888-32B1-5748E8682E91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2824209"/>
              <a:ext cx="1645920" cy="0"/>
            </a:xfrm>
            <a:prstGeom prst="line">
              <a:avLst/>
            </a:prstGeom>
            <a:ln w="12700">
              <a:solidFill>
                <a:srgbClr val="EE4B3A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EAB992C9-0FD0-767F-BF4A-0C61DAD7D502}"/>
              </a:ext>
            </a:extLst>
          </p:cNvPr>
          <p:cNvGrpSpPr/>
          <p:nvPr/>
        </p:nvGrpSpPr>
        <p:grpSpPr>
          <a:xfrm>
            <a:off x="7123319" y="4320032"/>
            <a:ext cx="4606254" cy="1975669"/>
            <a:chOff x="312286" y="4320033"/>
            <a:chExt cx="4606254" cy="197566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D936412-A513-7751-3DE0-4C9FEC5EDB1C}"/>
                </a:ext>
              </a:extLst>
            </p:cNvPr>
            <p:cNvGrpSpPr/>
            <p:nvPr/>
          </p:nvGrpSpPr>
          <p:grpSpPr>
            <a:xfrm>
              <a:off x="312286" y="4320033"/>
              <a:ext cx="4606254" cy="1975669"/>
              <a:chOff x="6210361" y="3543934"/>
              <a:chExt cx="4606254" cy="2083673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C9B85106-0F13-A65C-014B-7761C5122B0F}"/>
                  </a:ext>
                </a:extLst>
              </p:cNvPr>
              <p:cNvSpPr/>
              <p:nvPr/>
            </p:nvSpPr>
            <p:spPr>
              <a:xfrm>
                <a:off x="6210361" y="3684229"/>
                <a:ext cx="4606254" cy="1943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467360D4-373B-1927-388A-0FD8E2360095}"/>
                  </a:ext>
                </a:extLst>
              </p:cNvPr>
              <p:cNvGrpSpPr/>
              <p:nvPr/>
            </p:nvGrpSpPr>
            <p:grpSpPr>
              <a:xfrm>
                <a:off x="6332626" y="3543934"/>
                <a:ext cx="946800" cy="248277"/>
                <a:chOff x="728379" y="1010408"/>
                <a:chExt cx="946800" cy="248277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508CCD52-864B-E449-D25C-54CCAA26E218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3964079-53C3-88BC-60A1-8D70D07E886D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803425" cy="248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D3A7D12-8C68-7841-7066-3BE6B91887AB}"/>
                </a:ext>
              </a:extLst>
            </p:cNvPr>
            <p:cNvSpPr txBox="1"/>
            <p:nvPr/>
          </p:nvSpPr>
          <p:spPr>
            <a:xfrm>
              <a:off x="1002206" y="5965347"/>
              <a:ext cx="32239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/>
                <a:t>사슴의 뿔과 그 사이에 불이 단계별로 타오르는 느낌의 게이지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A3A5CD6C-6867-B229-E4DF-F65A5C64E962}"/>
                </a:ext>
              </a:extLst>
            </p:cNvPr>
            <p:cNvCxnSpPr>
              <a:cxnSpLocks/>
            </p:cNvCxnSpPr>
            <p:nvPr/>
          </p:nvCxnSpPr>
          <p:spPr>
            <a:xfrm>
              <a:off x="312286" y="5890811"/>
              <a:ext cx="4606254" cy="0"/>
            </a:xfrm>
            <a:prstGeom prst="line">
              <a:avLst/>
            </a:prstGeom>
            <a:solidFill>
              <a:schemeClr val="bg1">
                <a:lumMod val="50000"/>
              </a:schemeClr>
            </a:solidFill>
            <a:ln w="6350">
              <a:gradFill flip="none" rotWithShape="1">
                <a:gsLst>
                  <a:gs pos="0">
                    <a:srgbClr val="F2D57E"/>
                  </a:gs>
                  <a:gs pos="40000">
                    <a:srgbClr val="F2D57E">
                      <a:alpha val="70000"/>
                    </a:srgbClr>
                  </a:gs>
                  <a:gs pos="70000">
                    <a:srgbClr val="F2D57E">
                      <a:alpha val="20000"/>
                    </a:srgbClr>
                  </a:gs>
                  <a:gs pos="100000">
                    <a:srgbClr val="F2D57E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B8AD0987-7EDC-8234-F039-0201486EB92D}"/>
                </a:ext>
              </a:extLst>
            </p:cNvPr>
            <p:cNvGrpSpPr/>
            <p:nvPr/>
          </p:nvGrpSpPr>
          <p:grpSpPr>
            <a:xfrm>
              <a:off x="671139" y="4666607"/>
              <a:ext cx="3888549" cy="1148004"/>
              <a:chOff x="671139" y="4666607"/>
              <a:chExt cx="3888549" cy="1148004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29B0D5F0-E738-7B48-4A88-296A6ABA5DDA}"/>
                  </a:ext>
                </a:extLst>
              </p:cNvPr>
              <p:cNvGrpSpPr/>
              <p:nvPr/>
            </p:nvGrpSpPr>
            <p:grpSpPr>
              <a:xfrm>
                <a:off x="671139" y="4666607"/>
                <a:ext cx="1005509" cy="1148004"/>
                <a:chOff x="671139" y="4666607"/>
                <a:chExt cx="1005509" cy="1148004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88EF286C-6807-30A8-6ACB-5AD589250610}"/>
                    </a:ext>
                  </a:extLst>
                </p:cNvPr>
                <p:cNvGrpSpPr/>
                <p:nvPr/>
              </p:nvGrpSpPr>
              <p:grpSpPr>
                <a:xfrm>
                  <a:off x="671139" y="4666607"/>
                  <a:ext cx="1005509" cy="826887"/>
                  <a:chOff x="3436856" y="1580186"/>
                  <a:chExt cx="1193551" cy="981525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C78A49D4-B8EB-1B04-46CD-8785293104B3}"/>
                      </a:ext>
                    </a:extLst>
                  </p:cNvPr>
                  <p:cNvGrpSpPr/>
                  <p:nvPr/>
                </p:nvGrpSpPr>
                <p:grpSpPr>
                  <a:xfrm>
                    <a:off x="3436856" y="1580186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24" name="그림 2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AB57D8AB-51D9-D1AC-AFAF-D8DC3BA6407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25" name="그림 24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4AF587F1-6B00-C0B9-7058-3C28A6611E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22" name="그림 2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A451DE48-75B7-EEF9-F230-6255C37852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767290" y="1630113"/>
                    <a:ext cx="532683" cy="931598"/>
                  </a:xfrm>
                  <a:prstGeom prst="rect">
                    <a:avLst/>
                  </a:prstGeom>
                </p:spPr>
              </p:pic>
              <p:pic>
                <p:nvPicPr>
                  <p:cNvPr id="23" name="그림 22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4B7F4256-02CA-A59F-1C11-F2F150AE8D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3960261" y="2269312"/>
                    <a:ext cx="146740" cy="292399"/>
                  </a:xfrm>
                  <a:prstGeom prst="rect">
                    <a:avLst/>
                  </a:prstGeom>
                  <a:effectLst>
                    <a:glow rad="38100">
                      <a:srgbClr val="F1824A"/>
                    </a:glow>
                  </a:effectLst>
                </p:spPr>
              </p:pic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80D6F9B-1F59-327F-41C5-1E83FD7A83A9}"/>
                    </a:ext>
                  </a:extLst>
                </p:cNvPr>
                <p:cNvSpPr txBox="1"/>
                <p:nvPr/>
              </p:nvSpPr>
              <p:spPr>
                <a:xfrm>
                  <a:off x="814660" y="5568390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1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D5C48925-753C-EE6F-6129-23DBDE5CDE76}"/>
                  </a:ext>
                </a:extLst>
              </p:cNvPr>
              <p:cNvGrpSpPr/>
              <p:nvPr/>
            </p:nvGrpSpPr>
            <p:grpSpPr>
              <a:xfrm>
                <a:off x="2112659" y="4666607"/>
                <a:ext cx="1005509" cy="1148004"/>
                <a:chOff x="2066058" y="4666607"/>
                <a:chExt cx="1005509" cy="1148004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C127DFBD-A97D-42C1-1462-25470DB0ED0E}"/>
                    </a:ext>
                  </a:extLst>
                </p:cNvPr>
                <p:cNvGrpSpPr/>
                <p:nvPr/>
              </p:nvGrpSpPr>
              <p:grpSpPr>
                <a:xfrm>
                  <a:off x="2066058" y="4666607"/>
                  <a:ext cx="1005509" cy="826887"/>
                  <a:chOff x="4397613" y="2189151"/>
                  <a:chExt cx="3396774" cy="2793359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880A1B27-7B15-2A5C-276D-887859C36FD8}"/>
                      </a:ext>
                    </a:extLst>
                  </p:cNvPr>
                  <p:cNvGrpSpPr/>
                  <p:nvPr/>
                </p:nvGrpSpPr>
                <p:grpSpPr>
                  <a:xfrm>
                    <a:off x="4397613" y="2189151"/>
                    <a:ext cx="3396774" cy="2781062"/>
                    <a:chOff x="1136848" y="2706156"/>
                    <a:chExt cx="2246328" cy="1839150"/>
                  </a:xfrm>
                </p:grpSpPr>
                <p:pic>
                  <p:nvPicPr>
                    <p:cNvPr id="18" name="그림 1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F9D000B3-9D31-CA98-D19F-70732622F6A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9" name="그림 1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51BE9273-76B9-1BC7-66CB-B9685976AC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16" name="그림 1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E430BBD2-3BD4-4F6A-9748-8F3D0F2428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338008" y="2331239"/>
                    <a:ext cx="1515985" cy="2651271"/>
                  </a:xfrm>
                  <a:prstGeom prst="rect">
                    <a:avLst/>
                  </a:prstGeom>
                </p:spPr>
              </p:pic>
              <p:pic>
                <p:nvPicPr>
                  <p:cNvPr id="17" name="그림 16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E0E1D56A-79DC-4336-D2D4-9B71213D1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42640" r="38975" b="16615"/>
                  <a:stretch/>
                </p:blipFill>
                <p:spPr>
                  <a:xfrm>
                    <a:off x="5661784" y="3368040"/>
                    <a:ext cx="871096" cy="1614469"/>
                  </a:xfrm>
                  <a:prstGeom prst="rect">
                    <a:avLst/>
                  </a:prstGeom>
                  <a:effectLst>
                    <a:glow rad="88900">
                      <a:srgbClr val="EE4B3A"/>
                    </a:glow>
                  </a:effectLst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3289292-B319-9EB8-8164-21A7910CA4D8}"/>
                    </a:ext>
                  </a:extLst>
                </p:cNvPr>
                <p:cNvSpPr txBox="1"/>
                <p:nvPr/>
              </p:nvSpPr>
              <p:spPr>
                <a:xfrm>
                  <a:off x="2209579" y="5568390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2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0ED98C4D-BE2D-5692-B4BE-096EBF5E94F8}"/>
                  </a:ext>
                </a:extLst>
              </p:cNvPr>
              <p:cNvGrpSpPr/>
              <p:nvPr/>
            </p:nvGrpSpPr>
            <p:grpSpPr>
              <a:xfrm>
                <a:off x="3554179" y="4666607"/>
                <a:ext cx="1005509" cy="1148004"/>
                <a:chOff x="3554179" y="4666607"/>
                <a:chExt cx="1005509" cy="1148004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6FF93578-7771-15FE-D063-8F7B17C0D08A}"/>
                    </a:ext>
                  </a:extLst>
                </p:cNvPr>
                <p:cNvGrpSpPr/>
                <p:nvPr/>
              </p:nvGrpSpPr>
              <p:grpSpPr>
                <a:xfrm>
                  <a:off x="3554179" y="4666607"/>
                  <a:ext cx="1005509" cy="826887"/>
                  <a:chOff x="647042" y="1915343"/>
                  <a:chExt cx="3396774" cy="2793359"/>
                </a:xfrm>
              </p:grpSpPr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F29C3A33-4D3A-7B5D-8BEF-439D0968CF34}"/>
                      </a:ext>
                    </a:extLst>
                  </p:cNvPr>
                  <p:cNvGrpSpPr/>
                  <p:nvPr/>
                </p:nvGrpSpPr>
                <p:grpSpPr>
                  <a:xfrm>
                    <a:off x="647042" y="1915343"/>
                    <a:ext cx="3396774" cy="2781062"/>
                    <a:chOff x="1136848" y="2706156"/>
                    <a:chExt cx="2246328" cy="1839150"/>
                  </a:xfrm>
                </p:grpSpPr>
                <p:pic>
                  <p:nvPicPr>
                    <p:cNvPr id="12" name="그림 11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C6622B20-EE23-3C37-B195-717283BF27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3" name="그림 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4A8DF728-6566-8A46-2403-ECA7FF3B21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7" name="그림 6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439AF5E8-4537-13A5-8D5B-8A2CB3D80B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587437" y="2057431"/>
                    <a:ext cx="1515985" cy="2651271"/>
                  </a:xfrm>
                  <a:prstGeom prst="rect">
                    <a:avLst/>
                  </a:prstGeom>
                  <a:effectLst>
                    <a:glow rad="127000">
                      <a:srgbClr val="8C1B1B"/>
                    </a:glow>
                  </a:effectLst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8C27BBE-372D-9B4C-0957-C4F7ADEB5D3A}"/>
                    </a:ext>
                  </a:extLst>
                </p:cNvPr>
                <p:cNvSpPr txBox="1"/>
                <p:nvPr/>
              </p:nvSpPr>
              <p:spPr>
                <a:xfrm>
                  <a:off x="3697700" y="5568390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3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sp>
            <p:nvSpPr>
              <p:cNvPr id="153" name="화살표: 오른쪽 152">
                <a:extLst>
                  <a:ext uri="{FF2B5EF4-FFF2-40B4-BE49-F238E27FC236}">
                    <a16:creationId xmlns:a16="http://schemas.microsoft.com/office/drawing/2014/main" id="{5A7006BE-0013-B98E-5517-C1D15202D4FA}"/>
                  </a:ext>
                </a:extLst>
              </p:cNvPr>
              <p:cNvSpPr/>
              <p:nvPr/>
            </p:nvSpPr>
            <p:spPr>
              <a:xfrm>
                <a:off x="1797262" y="5165219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오른쪽 153">
                <a:extLst>
                  <a:ext uri="{FF2B5EF4-FFF2-40B4-BE49-F238E27FC236}">
                    <a16:creationId xmlns:a16="http://schemas.microsoft.com/office/drawing/2014/main" id="{2DF348C6-38F4-DABB-6A35-CF9E0B6DA37C}"/>
                  </a:ext>
                </a:extLst>
              </p:cNvPr>
              <p:cNvSpPr/>
              <p:nvPr/>
            </p:nvSpPr>
            <p:spPr>
              <a:xfrm>
                <a:off x="3238782" y="5165219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D9BE2CAF-8250-17AC-6ECE-2E8057771627}"/>
              </a:ext>
            </a:extLst>
          </p:cNvPr>
          <p:cNvGrpSpPr/>
          <p:nvPr/>
        </p:nvGrpSpPr>
        <p:grpSpPr>
          <a:xfrm>
            <a:off x="7541494" y="763951"/>
            <a:ext cx="3913640" cy="2408589"/>
            <a:chOff x="7541494" y="975378"/>
            <a:chExt cx="3913640" cy="240858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A3CB233-EAA9-B789-167C-2226CEEB7246}"/>
                </a:ext>
              </a:extLst>
            </p:cNvPr>
            <p:cNvGrpSpPr/>
            <p:nvPr/>
          </p:nvGrpSpPr>
          <p:grpSpPr>
            <a:xfrm>
              <a:off x="7541494" y="1874558"/>
              <a:ext cx="869289" cy="1509409"/>
              <a:chOff x="7541494" y="1874558"/>
              <a:chExt cx="869289" cy="1509409"/>
            </a:xfrm>
          </p:grpSpPr>
          <p:pic>
            <p:nvPicPr>
              <p:cNvPr id="30" name="그림 2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B83E1D47-2839-1228-A73D-5B4BB594A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7541494" y="1874558"/>
                <a:ext cx="869289" cy="976295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C7B4EA-C22B-0766-F5D3-D5326F5904E8}"/>
                  </a:ext>
                </a:extLst>
              </p:cNvPr>
              <p:cNvSpPr txBox="1"/>
              <p:nvPr/>
            </p:nvSpPr>
            <p:spPr>
              <a:xfrm>
                <a:off x="7616905" y="2829969"/>
                <a:ext cx="718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1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새끼 사슴</a:t>
                </a:r>
                <a:endParaRPr lang="en-US" altLang="ko-KR" dirty="0"/>
              </a:p>
              <a:p>
                <a:r>
                  <a:rPr lang="en-US" altLang="ko-KR" dirty="0"/>
                  <a:t>( </a:t>
                </a:r>
                <a:r>
                  <a:rPr lang="ko-KR" altLang="en-US" dirty="0"/>
                  <a:t>뿔 </a:t>
                </a:r>
                <a:r>
                  <a:rPr lang="en-US" altLang="ko-KR" dirty="0"/>
                  <a:t>X )</a:t>
                </a:r>
              </a:p>
            </p:txBody>
          </p: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AAA0AEC2-97EE-922E-75D6-A59ABC556178}"/>
                </a:ext>
              </a:extLst>
            </p:cNvPr>
            <p:cNvGrpSpPr/>
            <p:nvPr/>
          </p:nvGrpSpPr>
          <p:grpSpPr>
            <a:xfrm>
              <a:off x="8838432" y="1222466"/>
              <a:ext cx="997141" cy="2161501"/>
              <a:chOff x="8856279" y="1222466"/>
              <a:chExt cx="997141" cy="2161501"/>
            </a:xfrm>
          </p:grpSpPr>
          <p:pic>
            <p:nvPicPr>
              <p:cNvPr id="32" name="그림 3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82B63603-117D-7A80-150A-C1BA204ED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8856279" y="1222466"/>
                <a:ext cx="997141" cy="162599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9600A88-D36E-BED2-B555-D94C7BF832A8}"/>
                  </a:ext>
                </a:extLst>
              </p:cNvPr>
              <p:cNvSpPr txBox="1"/>
              <p:nvPr/>
            </p:nvSpPr>
            <p:spPr>
              <a:xfrm>
                <a:off x="8911459" y="2829969"/>
                <a:ext cx="88678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2</a:t>
                </a:r>
                <a:r>
                  <a:rPr lang="ko-KR" altLang="en-US" dirty="0"/>
                  <a:t>단계 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성장기의 사슴</a:t>
                </a:r>
                <a:endParaRPr lang="en-US" altLang="ko-KR" dirty="0"/>
              </a:p>
              <a:p>
                <a:r>
                  <a:rPr lang="en-US" altLang="ko-KR" dirty="0"/>
                  <a:t>(</a:t>
                </a:r>
                <a:r>
                  <a:rPr lang="ko-KR" altLang="en-US" dirty="0"/>
                  <a:t>작은 뿔</a:t>
                </a:r>
                <a:r>
                  <a:rPr lang="en-US" altLang="ko-KR" dirty="0"/>
                  <a:t>)</a:t>
                </a:r>
              </a:p>
            </p:txBody>
          </p: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796C4C15-72C7-70BE-4EAC-8622F43EFD19}"/>
                </a:ext>
              </a:extLst>
            </p:cNvPr>
            <p:cNvGrpSpPr/>
            <p:nvPr/>
          </p:nvGrpSpPr>
          <p:grpSpPr>
            <a:xfrm>
              <a:off x="10263222" y="975378"/>
              <a:ext cx="1191912" cy="2408589"/>
              <a:chOff x="10263222" y="975378"/>
              <a:chExt cx="1191912" cy="2408589"/>
            </a:xfrm>
          </p:grpSpPr>
          <p:pic>
            <p:nvPicPr>
              <p:cNvPr id="33" name="그림 32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9C36431A-C211-0FF9-C5DC-A94AA694A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10263222" y="975378"/>
                <a:ext cx="1191912" cy="19375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4309536-F54D-2153-CB40-4C8F2980CC00}"/>
                  </a:ext>
                </a:extLst>
              </p:cNvPr>
              <p:cNvSpPr txBox="1"/>
              <p:nvPr/>
            </p:nvSpPr>
            <p:spPr>
              <a:xfrm>
                <a:off x="10471893" y="2829969"/>
                <a:ext cx="77457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00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defRPr>
                </a:lvl1pPr>
              </a:lstStyle>
              <a:p>
                <a:r>
                  <a:rPr lang="en-US" altLang="ko-KR" dirty="0"/>
                  <a:t>&lt; 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&gt;</a:t>
                </a:r>
              </a:p>
              <a:p>
                <a:r>
                  <a:rPr lang="ko-KR" altLang="en-US" dirty="0"/>
                  <a:t>성체의 사슴</a:t>
                </a:r>
                <a:endParaRPr lang="en-US" altLang="ko-KR" dirty="0"/>
              </a:p>
              <a:p>
                <a:r>
                  <a:rPr lang="en-US" altLang="ko-KR" dirty="0"/>
                  <a:t>(</a:t>
                </a:r>
                <a:r>
                  <a:rPr lang="ko-KR" altLang="en-US" dirty="0"/>
                  <a:t>큰 뿔</a:t>
                </a:r>
                <a:r>
                  <a:rPr lang="en-US" altLang="ko-KR" dirty="0"/>
                  <a:t>)</a:t>
                </a:r>
              </a:p>
            </p:txBody>
          </p:sp>
        </p:grpSp>
        <p:sp>
          <p:nvSpPr>
            <p:cNvPr id="159" name="화살표: 오른쪽 158">
              <a:extLst>
                <a:ext uri="{FF2B5EF4-FFF2-40B4-BE49-F238E27FC236}">
                  <a16:creationId xmlns:a16="http://schemas.microsoft.com/office/drawing/2014/main" id="{24BEFC2A-227A-0FDB-39D6-6A4E16636A4A}"/>
                </a:ext>
              </a:extLst>
            </p:cNvPr>
            <p:cNvSpPr/>
            <p:nvPr/>
          </p:nvSpPr>
          <p:spPr>
            <a:xfrm>
              <a:off x="8527216" y="2262768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화살표: 오른쪽 160">
              <a:extLst>
                <a:ext uri="{FF2B5EF4-FFF2-40B4-BE49-F238E27FC236}">
                  <a16:creationId xmlns:a16="http://schemas.microsoft.com/office/drawing/2014/main" id="{125EE065-A925-777B-9392-BD48958175D7}"/>
                </a:ext>
              </a:extLst>
            </p:cNvPr>
            <p:cNvSpPr/>
            <p:nvPr/>
          </p:nvSpPr>
          <p:spPr>
            <a:xfrm>
              <a:off x="9952006" y="2262768"/>
              <a:ext cx="194783" cy="150780"/>
            </a:xfrm>
            <a:prstGeom prst="rightArrow">
              <a:avLst/>
            </a:prstGeom>
            <a:solidFill>
              <a:srgbClr val="F2D57E"/>
            </a:solidFill>
            <a:ln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42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FF80-D442-B38B-8DC4-5EAD28B70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FAEFE3-3784-1F9C-5659-264D26F21F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93FAC49-39C6-9A6D-5607-929842298CF7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20C8920-00DF-701C-3119-AFC488089ED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186B2F3-9BA6-E9C8-B5C8-DA3B9B6D6655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DEAFB46-C7EF-2F56-A738-F2B1B57D9D6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B57B050D-09F4-1E1F-AEA8-8139DFD27B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25E4D6FD-502D-99CF-EEE7-0540D041D7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61ED0C-A59A-C004-5C12-C01D95D2CF86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001D468-8865-DD12-4D26-D6876C9780B8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DB93FB-38A4-C7C0-6E9C-4058092DEED5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F37C01-02B7-E11A-ADED-634CE3B0EB3D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8DA0B2-9FF0-0BF9-4044-B34EB9526D21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832FD0-1BED-2295-769E-009CE4F5A5AE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9EBABC2-15F1-C4BD-8C1A-B04C5AA9C97E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4BFED35-8841-7653-01B2-DC07834D74C7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F953C816-C20D-7D05-DED9-C9383F92D4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4670FF26-1428-CD3F-D02E-27F4E6469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16A60C6-949D-1767-623E-65FA90A0D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A6C18978-E440-CDA0-26CC-601655A60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988200AE-FAB0-19B1-1499-2E72984777B6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16B4E54D-224C-ADBF-9CD1-F9A286058AF2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CC62F1E0-387A-21F5-84C5-4F5C70A7DA78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76C0332-0D86-CB4D-EFE4-D3632A01F3F9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745B9C11-69C8-1466-E205-ADA14595FD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EA52ED84-EE92-8FFB-A186-5DE01B5F9C17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6474F724-B8BA-C558-C09D-0F759F097407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212ABA9-A620-F14B-022E-3B2A3998D853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273146B0-FE71-F35D-3CDD-0478C71BF5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C9458C55-0F23-3FE4-10A1-C1E7E12FC33F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0EE9E9C-895D-94CD-8A23-5C82763671A3}"/>
              </a:ext>
            </a:extLst>
          </p:cNvPr>
          <p:cNvGraphicFramePr>
            <a:graphicFrameLocks noGrp="1"/>
          </p:cNvGraphicFramePr>
          <p:nvPr/>
        </p:nvGraphicFramePr>
        <p:xfrm>
          <a:off x="288945" y="721908"/>
          <a:ext cx="6670655" cy="3383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187139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/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소환되어 있는 동안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캐릭터가 사용하는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감소합니다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감소합니다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6BE2C599-8C30-7326-3474-93438A41EAF5}"/>
              </a:ext>
            </a:extLst>
          </p:cNvPr>
          <p:cNvGrpSpPr/>
          <p:nvPr/>
        </p:nvGrpSpPr>
        <p:grpSpPr>
          <a:xfrm>
            <a:off x="1834893" y="4185250"/>
            <a:ext cx="3233789" cy="2308498"/>
            <a:chOff x="7754112" y="2263377"/>
            <a:chExt cx="4253676" cy="3036562"/>
          </a:xfrm>
        </p:grpSpPr>
        <p:pic>
          <p:nvPicPr>
            <p:cNvPr id="49" name="그림 48" descr="신발류, 패션, 의류, 인간의 얼굴이(가) 표시된 사진&#10;&#10;자동 생성된 설명">
              <a:extLst>
                <a:ext uri="{FF2B5EF4-FFF2-40B4-BE49-F238E27FC236}">
                  <a16:creationId xmlns:a16="http://schemas.microsoft.com/office/drawing/2014/main" id="{61FD0225-9650-5DE3-9723-547D08E6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8" t="5779" r="53291" b="16294"/>
            <a:stretch/>
          </p:blipFill>
          <p:spPr>
            <a:xfrm>
              <a:off x="10787971" y="2263377"/>
              <a:ext cx="1219817" cy="3033729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C2F63BC-64D2-3854-C975-F609D4D0C257}"/>
                </a:ext>
              </a:extLst>
            </p:cNvPr>
            <p:cNvGrpSpPr/>
            <p:nvPr/>
          </p:nvGrpSpPr>
          <p:grpSpPr>
            <a:xfrm>
              <a:off x="7973801" y="2373104"/>
              <a:ext cx="2382587" cy="2926835"/>
              <a:chOff x="9493988" y="2303860"/>
              <a:chExt cx="2408308" cy="2958430"/>
            </a:xfrm>
          </p:grpSpPr>
          <p:pic>
            <p:nvPicPr>
              <p:cNvPr id="60" name="그림 59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69658901-1FE7-194F-6C86-5EF178973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03" t="8007" r="27210" b="5771"/>
              <a:stretch/>
            </p:blipFill>
            <p:spPr>
              <a:xfrm>
                <a:off x="10084119" y="2303860"/>
                <a:ext cx="1818177" cy="2955596"/>
              </a:xfrm>
              <a:prstGeom prst="rect">
                <a:avLst/>
              </a:prstGeom>
              <a:effectLst>
                <a:glow rad="38100">
                  <a:schemeClr val="bg1"/>
                </a:glow>
              </a:effectLst>
            </p:spPr>
          </p:pic>
          <p:pic>
            <p:nvPicPr>
              <p:cNvPr id="61" name="그림 60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931045FB-7590-3815-09FB-EB1D11218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8" t="21995" r="54242" b="5647"/>
              <a:stretch/>
            </p:blipFill>
            <p:spPr>
              <a:xfrm>
                <a:off x="9828351" y="2738992"/>
                <a:ext cx="1545669" cy="2520465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  <p:pic>
            <p:nvPicPr>
              <p:cNvPr id="62" name="그림 61" descr="포유류, 사슴뿔, 영양, 순록이(가) 표시된 사진&#10;&#10;자동 생성된 설명">
                <a:extLst>
                  <a:ext uri="{FF2B5EF4-FFF2-40B4-BE49-F238E27FC236}">
                    <a16:creationId xmlns:a16="http://schemas.microsoft.com/office/drawing/2014/main" id="{F3C31057-F112-25A0-A90F-78165702F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t="51050" r="78204" b="5505"/>
              <a:stretch/>
            </p:blipFill>
            <p:spPr>
              <a:xfrm>
                <a:off x="9493988" y="3446378"/>
                <a:ext cx="1616879" cy="1815912"/>
              </a:xfrm>
              <a:prstGeom prst="rect">
                <a:avLst/>
              </a:prstGeom>
              <a:effectLst>
                <a:glow rad="25400">
                  <a:schemeClr val="bg1"/>
                </a:glow>
              </a:effectLst>
            </p:spPr>
          </p:pic>
        </p:grpSp>
        <p:pic>
          <p:nvPicPr>
            <p:cNvPr id="54" name="그림 53" descr="신발류, 패션, 의류, 드레스이(가) 표시된 사진&#10;&#10;자동 생성된 설명">
              <a:extLst>
                <a:ext uri="{FF2B5EF4-FFF2-40B4-BE49-F238E27FC236}">
                  <a16:creationId xmlns:a16="http://schemas.microsoft.com/office/drawing/2014/main" id="{12F36831-E2B1-A701-5160-E06D8092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" t="12667" r="58077" b="16222"/>
            <a:stretch/>
          </p:blipFill>
          <p:spPr>
            <a:xfrm>
              <a:off x="7873726" y="2752337"/>
              <a:ext cx="930950" cy="2546186"/>
            </a:xfrm>
            <a:prstGeom prst="rect">
              <a:avLst/>
            </a:prstGeom>
            <a:effectLst>
              <a:glow rad="38100">
                <a:schemeClr val="bg1"/>
              </a:glow>
            </a:effectLst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7DE465F-185E-5C7B-B200-29E6BAED3705}"/>
                </a:ext>
              </a:extLst>
            </p:cNvPr>
            <p:cNvCxnSpPr>
              <a:cxnSpLocks/>
            </p:cNvCxnSpPr>
            <p:nvPr/>
          </p:nvCxnSpPr>
          <p:spPr>
            <a:xfrm>
              <a:off x="9457008" y="2373105"/>
              <a:ext cx="1740746" cy="0"/>
            </a:xfrm>
            <a:prstGeom prst="line">
              <a:avLst/>
            </a:prstGeom>
            <a:ln w="12700">
              <a:solidFill>
                <a:srgbClr val="EE4B3A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F36B1273-B374-149F-9FE7-C68B8CE2E886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5278818"/>
              <a:ext cx="3852432" cy="0"/>
            </a:xfrm>
            <a:prstGeom prst="line">
              <a:avLst/>
            </a:prstGeom>
            <a:ln w="12700">
              <a:solidFill>
                <a:srgbClr val="EE4B3A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6B5181D-BAC1-0C72-3E7C-8D74FE8782AA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2824209"/>
              <a:ext cx="1645920" cy="0"/>
            </a:xfrm>
            <a:prstGeom prst="line">
              <a:avLst/>
            </a:prstGeom>
            <a:ln w="12700">
              <a:solidFill>
                <a:srgbClr val="EE4B3A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A7338441-733D-924F-B744-7600B55D0FAE}"/>
              </a:ext>
            </a:extLst>
          </p:cNvPr>
          <p:cNvGrpSpPr/>
          <p:nvPr/>
        </p:nvGrpSpPr>
        <p:grpSpPr>
          <a:xfrm>
            <a:off x="7123319" y="579746"/>
            <a:ext cx="4606254" cy="1562806"/>
            <a:chOff x="312286" y="4320033"/>
            <a:chExt cx="4606254" cy="1562806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694FDAA-1C9A-0230-A708-2FCA54DC3CEA}"/>
                </a:ext>
              </a:extLst>
            </p:cNvPr>
            <p:cNvGrpSpPr/>
            <p:nvPr/>
          </p:nvGrpSpPr>
          <p:grpSpPr>
            <a:xfrm>
              <a:off x="312286" y="4320033"/>
              <a:ext cx="4606254" cy="1562806"/>
              <a:chOff x="6210361" y="3543934"/>
              <a:chExt cx="4606254" cy="164824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A600607D-A303-C3E2-7301-E74D47EDEF4B}"/>
                  </a:ext>
                </a:extLst>
              </p:cNvPr>
              <p:cNvSpPr/>
              <p:nvPr/>
            </p:nvSpPr>
            <p:spPr>
              <a:xfrm>
                <a:off x="6210361" y="3684229"/>
                <a:ext cx="4606254" cy="15079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81B98846-35C0-B521-F8FD-60E603C8C42D}"/>
                  </a:ext>
                </a:extLst>
              </p:cNvPr>
              <p:cNvGrpSpPr/>
              <p:nvPr/>
            </p:nvGrpSpPr>
            <p:grpSpPr>
              <a:xfrm>
                <a:off x="6332626" y="3543934"/>
                <a:ext cx="946800" cy="248277"/>
                <a:chOff x="728379" y="1010408"/>
                <a:chExt cx="946800" cy="248277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090B7A7B-C85F-B5A8-D3F7-5EF67604A653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9468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8D0D8A4-AA12-E721-7C1F-C7548DF03719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803425" cy="248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05C452A4-B181-5AF6-9E82-8620C8E0470B}"/>
                </a:ext>
              </a:extLst>
            </p:cNvPr>
            <p:cNvGrpSpPr/>
            <p:nvPr/>
          </p:nvGrpSpPr>
          <p:grpSpPr>
            <a:xfrm>
              <a:off x="671139" y="4666607"/>
              <a:ext cx="3888549" cy="1148004"/>
              <a:chOff x="671139" y="4666607"/>
              <a:chExt cx="3888549" cy="1148004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09CA9030-71D5-898C-8BA6-E51FBDA6820F}"/>
                  </a:ext>
                </a:extLst>
              </p:cNvPr>
              <p:cNvGrpSpPr/>
              <p:nvPr/>
            </p:nvGrpSpPr>
            <p:grpSpPr>
              <a:xfrm>
                <a:off x="671139" y="4666607"/>
                <a:ext cx="1005509" cy="1148004"/>
                <a:chOff x="671139" y="4666607"/>
                <a:chExt cx="1005509" cy="1148004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AEF64716-7DA4-CAAC-D95B-1C593CA3D48F}"/>
                    </a:ext>
                  </a:extLst>
                </p:cNvPr>
                <p:cNvGrpSpPr/>
                <p:nvPr/>
              </p:nvGrpSpPr>
              <p:grpSpPr>
                <a:xfrm>
                  <a:off x="671139" y="4666607"/>
                  <a:ext cx="1005509" cy="826887"/>
                  <a:chOff x="3436856" y="1580186"/>
                  <a:chExt cx="1193551" cy="981525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F0498E14-7198-18F7-870E-97289AF0070E}"/>
                      </a:ext>
                    </a:extLst>
                  </p:cNvPr>
                  <p:cNvGrpSpPr/>
                  <p:nvPr/>
                </p:nvGrpSpPr>
                <p:grpSpPr>
                  <a:xfrm>
                    <a:off x="3436856" y="1580186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24" name="그림 23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AAEBEEF3-9478-F87D-F185-64939A2CD83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25" name="그림 24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B8E172FA-B422-938C-4B0A-31B3896D36E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22" name="그림 2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1F819C70-C74A-1A72-092E-FC8B37DBB2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767290" y="1630113"/>
                    <a:ext cx="532683" cy="931598"/>
                  </a:xfrm>
                  <a:prstGeom prst="rect">
                    <a:avLst/>
                  </a:prstGeom>
                </p:spPr>
              </p:pic>
              <p:pic>
                <p:nvPicPr>
                  <p:cNvPr id="23" name="그림 22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9F6036A6-3441-8437-1759-2D30912958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3960261" y="2269312"/>
                    <a:ext cx="146740" cy="292399"/>
                  </a:xfrm>
                  <a:prstGeom prst="rect">
                    <a:avLst/>
                  </a:prstGeom>
                  <a:effectLst>
                    <a:glow rad="38100">
                      <a:srgbClr val="F1824A"/>
                    </a:glow>
                  </a:effectLst>
                </p:spPr>
              </p:pic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4C01937-C85D-DC60-53FE-F7DA5CC30227}"/>
                    </a:ext>
                  </a:extLst>
                </p:cNvPr>
                <p:cNvSpPr txBox="1"/>
                <p:nvPr/>
              </p:nvSpPr>
              <p:spPr>
                <a:xfrm>
                  <a:off x="814660" y="5568390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1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578E5147-B8DA-C7D6-36B5-024876563E6E}"/>
                  </a:ext>
                </a:extLst>
              </p:cNvPr>
              <p:cNvGrpSpPr/>
              <p:nvPr/>
            </p:nvGrpSpPr>
            <p:grpSpPr>
              <a:xfrm>
                <a:off x="2112659" y="4666607"/>
                <a:ext cx="1005509" cy="1148004"/>
                <a:chOff x="2066058" y="4666607"/>
                <a:chExt cx="1005509" cy="1148004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D5170502-5016-3688-0CD0-D75BA1239D5A}"/>
                    </a:ext>
                  </a:extLst>
                </p:cNvPr>
                <p:cNvGrpSpPr/>
                <p:nvPr/>
              </p:nvGrpSpPr>
              <p:grpSpPr>
                <a:xfrm>
                  <a:off x="2066058" y="4666607"/>
                  <a:ext cx="1005509" cy="826887"/>
                  <a:chOff x="4397613" y="2189151"/>
                  <a:chExt cx="3396774" cy="2793359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89D6E7E1-EA6D-598B-13DB-6403D7E08A22}"/>
                      </a:ext>
                    </a:extLst>
                  </p:cNvPr>
                  <p:cNvGrpSpPr/>
                  <p:nvPr/>
                </p:nvGrpSpPr>
                <p:grpSpPr>
                  <a:xfrm>
                    <a:off x="4397613" y="2189151"/>
                    <a:ext cx="3396774" cy="2781062"/>
                    <a:chOff x="1136848" y="2706156"/>
                    <a:chExt cx="2246328" cy="1839150"/>
                  </a:xfrm>
                </p:grpSpPr>
                <p:pic>
                  <p:nvPicPr>
                    <p:cNvPr id="18" name="그림 1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DC5BBADC-3D7E-EDA8-A5BF-DFA6E5477D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9" name="그림 18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DAE0CAA7-D07A-1FDA-E230-AF353C2641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16" name="그림 15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29C5DF8F-8FC4-40A7-85ED-24DEAC2587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338008" y="2331239"/>
                    <a:ext cx="1515985" cy="2651271"/>
                  </a:xfrm>
                  <a:prstGeom prst="rect">
                    <a:avLst/>
                  </a:prstGeom>
                </p:spPr>
              </p:pic>
              <p:pic>
                <p:nvPicPr>
                  <p:cNvPr id="17" name="그림 16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6DD0B68C-F4D6-B4E8-76C6-F8C2A27EBE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42640" r="38975" b="16615"/>
                  <a:stretch/>
                </p:blipFill>
                <p:spPr>
                  <a:xfrm>
                    <a:off x="5661784" y="3368040"/>
                    <a:ext cx="871096" cy="1614469"/>
                  </a:xfrm>
                  <a:prstGeom prst="rect">
                    <a:avLst/>
                  </a:prstGeom>
                  <a:effectLst>
                    <a:glow rad="88900">
                      <a:srgbClr val="EE4B3A"/>
                    </a:glow>
                  </a:effectLst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97D14E5-1C53-E445-1207-2E5ACDFF511E}"/>
                    </a:ext>
                  </a:extLst>
                </p:cNvPr>
                <p:cNvSpPr txBox="1"/>
                <p:nvPr/>
              </p:nvSpPr>
              <p:spPr>
                <a:xfrm>
                  <a:off x="2209579" y="5568390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2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E3EA543-A193-70EF-B4DF-4FD1916329F5}"/>
                  </a:ext>
                </a:extLst>
              </p:cNvPr>
              <p:cNvGrpSpPr/>
              <p:nvPr/>
            </p:nvGrpSpPr>
            <p:grpSpPr>
              <a:xfrm>
                <a:off x="3554179" y="4666607"/>
                <a:ext cx="1005509" cy="1148004"/>
                <a:chOff x="3554179" y="4666607"/>
                <a:chExt cx="1005509" cy="1148004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3203D6C-F9FD-0A88-76CF-FCD80D4CE19B}"/>
                    </a:ext>
                  </a:extLst>
                </p:cNvPr>
                <p:cNvGrpSpPr/>
                <p:nvPr/>
              </p:nvGrpSpPr>
              <p:grpSpPr>
                <a:xfrm>
                  <a:off x="3554179" y="4666607"/>
                  <a:ext cx="1005509" cy="826887"/>
                  <a:chOff x="647042" y="1915343"/>
                  <a:chExt cx="3396774" cy="2793359"/>
                </a:xfrm>
              </p:grpSpPr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DA207203-26D1-E247-5BB3-BD960DD43FC0}"/>
                      </a:ext>
                    </a:extLst>
                  </p:cNvPr>
                  <p:cNvGrpSpPr/>
                  <p:nvPr/>
                </p:nvGrpSpPr>
                <p:grpSpPr>
                  <a:xfrm>
                    <a:off x="647042" y="1915343"/>
                    <a:ext cx="3396774" cy="2781062"/>
                    <a:chOff x="1136848" y="2706156"/>
                    <a:chExt cx="2246328" cy="1839150"/>
                  </a:xfrm>
                </p:grpSpPr>
                <p:pic>
                  <p:nvPicPr>
                    <p:cNvPr id="12" name="그림 11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D4F2807B-A578-BEBF-0732-52735F6CC3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3" name="그림 12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728ABAF-53BB-644C-E487-7137A7E68F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7" name="그림 6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318496-F192-F5B4-605E-2C427FD93D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587437" y="2057431"/>
                    <a:ext cx="1515985" cy="2651271"/>
                  </a:xfrm>
                  <a:prstGeom prst="rect">
                    <a:avLst/>
                  </a:prstGeom>
                  <a:effectLst>
                    <a:glow rad="127000">
                      <a:srgbClr val="8C1B1B"/>
                    </a:glow>
                  </a:effectLst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F4FC1C5-6FD5-38DA-1FDC-08F6400A6DC5}"/>
                    </a:ext>
                  </a:extLst>
                </p:cNvPr>
                <p:cNvSpPr txBox="1"/>
                <p:nvPr/>
              </p:nvSpPr>
              <p:spPr>
                <a:xfrm>
                  <a:off x="3697700" y="5568390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3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sp>
            <p:nvSpPr>
              <p:cNvPr id="153" name="화살표: 오른쪽 152">
                <a:extLst>
                  <a:ext uri="{FF2B5EF4-FFF2-40B4-BE49-F238E27FC236}">
                    <a16:creationId xmlns:a16="http://schemas.microsoft.com/office/drawing/2014/main" id="{2431025A-F5B6-C4D9-0C2B-0DBCC789C517}"/>
                  </a:ext>
                </a:extLst>
              </p:cNvPr>
              <p:cNvSpPr/>
              <p:nvPr/>
            </p:nvSpPr>
            <p:spPr>
              <a:xfrm>
                <a:off x="1797262" y="5165219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화살표: 오른쪽 153">
                <a:extLst>
                  <a:ext uri="{FF2B5EF4-FFF2-40B4-BE49-F238E27FC236}">
                    <a16:creationId xmlns:a16="http://schemas.microsoft.com/office/drawing/2014/main" id="{1A88D317-0565-A45C-6958-958D5EC53846}"/>
                  </a:ext>
                </a:extLst>
              </p:cNvPr>
              <p:cNvSpPr/>
              <p:nvPr/>
            </p:nvSpPr>
            <p:spPr>
              <a:xfrm>
                <a:off x="3238782" y="5165219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40C258-A24A-0620-0527-BBB8022581D8}"/>
              </a:ext>
            </a:extLst>
          </p:cNvPr>
          <p:cNvGrpSpPr/>
          <p:nvPr/>
        </p:nvGrpSpPr>
        <p:grpSpPr>
          <a:xfrm>
            <a:off x="7120585" y="2411377"/>
            <a:ext cx="4606254" cy="2668356"/>
            <a:chOff x="7120585" y="579746"/>
            <a:chExt cx="4606254" cy="2668356"/>
          </a:xfrm>
        </p:grpSpPr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BC3C299-7D1B-CB66-8070-E1D825E9373A}"/>
                </a:ext>
              </a:extLst>
            </p:cNvPr>
            <p:cNvSpPr/>
            <p:nvPr/>
          </p:nvSpPr>
          <p:spPr>
            <a:xfrm>
              <a:off x="7120585" y="722293"/>
              <a:ext cx="4606254" cy="2525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rgbClr val="F2D57E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12416554-552F-4BAD-D900-64DF9C4EA5E1}"/>
                </a:ext>
              </a:extLst>
            </p:cNvPr>
            <p:cNvGrpSpPr/>
            <p:nvPr/>
          </p:nvGrpSpPr>
          <p:grpSpPr>
            <a:xfrm>
              <a:off x="7242850" y="579746"/>
              <a:ext cx="946800" cy="246221"/>
              <a:chOff x="728379" y="1010408"/>
              <a:chExt cx="946800" cy="259681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45F96E09-9E1A-A76F-947F-C7D49A7E5C92}"/>
                  </a:ext>
                </a:extLst>
              </p:cNvPr>
              <p:cNvSpPr/>
              <p:nvPr/>
            </p:nvSpPr>
            <p:spPr>
              <a:xfrm>
                <a:off x="728379" y="1017849"/>
                <a:ext cx="946800" cy="244800"/>
              </a:xfrm>
              <a:prstGeom prst="rect">
                <a:avLst/>
              </a:prstGeom>
              <a:solidFill>
                <a:srgbClr val="F2D5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82830F7-3F2B-EC0D-4849-68B97BC2B0CB}"/>
                  </a:ext>
                </a:extLst>
              </p:cNvPr>
              <p:cNvSpPr txBox="1"/>
              <p:nvPr/>
            </p:nvSpPr>
            <p:spPr>
              <a:xfrm>
                <a:off x="814494" y="1010408"/>
                <a:ext cx="774571" cy="259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단계별 외형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C5648F2-D6DA-6681-6502-107D5B27529A}"/>
                </a:ext>
              </a:extLst>
            </p:cNvPr>
            <p:cNvGrpSpPr/>
            <p:nvPr/>
          </p:nvGrpSpPr>
          <p:grpSpPr>
            <a:xfrm>
              <a:off x="7446987" y="763951"/>
              <a:ext cx="4008147" cy="2307560"/>
              <a:chOff x="7446987" y="975378"/>
              <a:chExt cx="4008147" cy="2307560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97E3E245-410B-E782-2942-64051D40136C}"/>
                  </a:ext>
                </a:extLst>
              </p:cNvPr>
              <p:cNvGrpSpPr/>
              <p:nvPr/>
            </p:nvGrpSpPr>
            <p:grpSpPr>
              <a:xfrm>
                <a:off x="7446987" y="1874558"/>
                <a:ext cx="1058303" cy="1408380"/>
                <a:chOff x="7446987" y="1874558"/>
                <a:chExt cx="1058303" cy="1408380"/>
              </a:xfrm>
            </p:grpSpPr>
            <p:pic>
              <p:nvPicPr>
                <p:cNvPr id="30" name="그림 29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81E52E9C-5689-B7D5-DD5E-A7FF653D33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0" t="51050" r="78204" b="5505"/>
                <a:stretch/>
              </p:blipFill>
              <p:spPr>
                <a:xfrm>
                  <a:off x="7541494" y="1874558"/>
                  <a:ext cx="869289" cy="976295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3F6D745-55B2-7D6A-EDB8-1B0A4AD5319F}"/>
                    </a:ext>
                  </a:extLst>
                </p:cNvPr>
                <p:cNvSpPr txBox="1"/>
                <p:nvPr/>
              </p:nvSpPr>
              <p:spPr>
                <a:xfrm>
                  <a:off x="7446987" y="2882828"/>
                  <a:ext cx="1058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1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  <a:p>
                  <a:r>
                    <a:rPr lang="ko-KR" altLang="en-US" dirty="0"/>
                    <a:t>새끼 사슴</a:t>
                  </a:r>
                  <a:r>
                    <a:rPr lang="en-US" altLang="ko-KR" dirty="0"/>
                    <a:t> ( </a:t>
                  </a:r>
                  <a:r>
                    <a:rPr lang="ko-KR" altLang="en-US" dirty="0"/>
                    <a:t>뿔 </a:t>
                  </a:r>
                  <a:r>
                    <a:rPr lang="en-US" altLang="ko-KR" dirty="0"/>
                    <a:t>X )</a:t>
                  </a: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5E7A0430-2770-3998-AAA8-79DB5CCF3AF1}"/>
                  </a:ext>
                </a:extLst>
              </p:cNvPr>
              <p:cNvGrpSpPr/>
              <p:nvPr/>
            </p:nvGrpSpPr>
            <p:grpSpPr>
              <a:xfrm>
                <a:off x="8655566" y="1222466"/>
                <a:ext cx="1362874" cy="2060472"/>
                <a:chOff x="8673413" y="1222466"/>
                <a:chExt cx="1362874" cy="2060472"/>
              </a:xfrm>
            </p:grpSpPr>
            <p:pic>
              <p:nvPicPr>
                <p:cNvPr id="32" name="그림 31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6FD4732D-1B0D-F8E5-E03E-17C900673D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78" t="21995" r="54242" b="5647"/>
                <a:stretch/>
              </p:blipFill>
              <p:spPr>
                <a:xfrm>
                  <a:off x="8856279" y="1222466"/>
                  <a:ext cx="997141" cy="1625999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D67EF0EC-FEDE-CB26-E3E5-AFFE5F66EEF0}"/>
                    </a:ext>
                  </a:extLst>
                </p:cNvPr>
                <p:cNvSpPr txBox="1"/>
                <p:nvPr/>
              </p:nvSpPr>
              <p:spPr>
                <a:xfrm>
                  <a:off x="8673413" y="2882828"/>
                  <a:ext cx="13628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2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  <a:p>
                  <a:r>
                    <a:rPr lang="ko-KR" altLang="en-US" dirty="0"/>
                    <a:t>성장기의 사슴</a:t>
                  </a:r>
                  <a:r>
                    <a:rPr lang="en-US" altLang="ko-KR" dirty="0"/>
                    <a:t> (</a:t>
                  </a:r>
                  <a:r>
                    <a:rPr lang="ko-KR" altLang="en-US" dirty="0"/>
                    <a:t>작은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E96B74D6-7147-B48B-AE86-C4BF637B4F24}"/>
                  </a:ext>
                </a:extLst>
              </p:cNvPr>
              <p:cNvGrpSpPr/>
              <p:nvPr/>
            </p:nvGrpSpPr>
            <p:grpSpPr>
              <a:xfrm>
                <a:off x="10263222" y="975378"/>
                <a:ext cx="1191912" cy="2307560"/>
                <a:chOff x="10263222" y="975378"/>
                <a:chExt cx="1191912" cy="2307560"/>
              </a:xfrm>
            </p:grpSpPr>
            <p:pic>
              <p:nvPicPr>
                <p:cNvPr id="33" name="그림 32" descr="포유류, 사슴뿔, 영양, 순록이(가) 표시된 사진&#10;&#10;자동 생성된 설명">
                  <a:extLst>
                    <a:ext uri="{FF2B5EF4-FFF2-40B4-BE49-F238E27FC236}">
                      <a16:creationId xmlns:a16="http://schemas.microsoft.com/office/drawing/2014/main" id="{D475417C-8124-FA24-CC64-974A16DD7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3" t="8007" r="27210" b="5771"/>
                <a:stretch/>
              </p:blipFill>
              <p:spPr>
                <a:xfrm>
                  <a:off x="10263222" y="975378"/>
                  <a:ext cx="1191912" cy="1937550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523FDC2-D733-A1EE-7116-02D0935D4656}"/>
                    </a:ext>
                  </a:extLst>
                </p:cNvPr>
                <p:cNvSpPr txBox="1"/>
                <p:nvPr/>
              </p:nvSpPr>
              <p:spPr>
                <a:xfrm>
                  <a:off x="10289952" y="2882828"/>
                  <a:ext cx="113845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3</a:t>
                  </a:r>
                  <a:r>
                    <a:rPr lang="ko-KR" altLang="en-US" dirty="0"/>
                    <a:t>단계</a:t>
                  </a:r>
                  <a:r>
                    <a:rPr lang="en-US" altLang="ko-KR" dirty="0"/>
                    <a:t>&gt;</a:t>
                  </a:r>
                </a:p>
                <a:p>
                  <a:r>
                    <a:rPr lang="ko-KR" altLang="en-US" dirty="0"/>
                    <a:t>성체의 사슴</a:t>
                  </a:r>
                  <a:r>
                    <a:rPr lang="en-US" altLang="ko-KR" dirty="0"/>
                    <a:t> (</a:t>
                  </a:r>
                  <a:r>
                    <a:rPr lang="ko-KR" altLang="en-US" dirty="0"/>
                    <a:t>큰 뿔</a:t>
                  </a:r>
                  <a:r>
                    <a:rPr lang="en-US" altLang="ko-KR" dirty="0"/>
                    <a:t>)</a:t>
                  </a:r>
                </a:p>
              </p:txBody>
            </p:sp>
          </p:grpSp>
          <p:sp>
            <p:nvSpPr>
              <p:cNvPr id="159" name="화살표: 오른쪽 158">
                <a:extLst>
                  <a:ext uri="{FF2B5EF4-FFF2-40B4-BE49-F238E27FC236}">
                    <a16:creationId xmlns:a16="http://schemas.microsoft.com/office/drawing/2014/main" id="{4A404651-DEDA-828C-118D-46EB38F0E527}"/>
                  </a:ext>
                </a:extLst>
              </p:cNvPr>
              <p:cNvSpPr/>
              <p:nvPr/>
            </p:nvSpPr>
            <p:spPr>
              <a:xfrm>
                <a:off x="8527216" y="22627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98596F01-B02A-3007-6717-73020F481708}"/>
                  </a:ext>
                </a:extLst>
              </p:cNvPr>
              <p:cNvSpPr/>
              <p:nvPr/>
            </p:nvSpPr>
            <p:spPr>
              <a:xfrm>
                <a:off x="9952006" y="2262768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482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1409-91E7-1E69-615A-879AA630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AD99D1C-C574-212D-6F46-237A1DBD8385}"/>
              </a:ext>
            </a:extLst>
          </p:cNvPr>
          <p:cNvGrpSpPr/>
          <p:nvPr/>
        </p:nvGrpSpPr>
        <p:grpSpPr>
          <a:xfrm>
            <a:off x="7526490" y="1846788"/>
            <a:ext cx="3990964" cy="1152382"/>
            <a:chOff x="7851407" y="2870978"/>
            <a:chExt cx="2863700" cy="82688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C4EFF77-863A-03B3-FA7C-812AB32C8A86}"/>
                </a:ext>
              </a:extLst>
            </p:cNvPr>
            <p:cNvGrpSpPr/>
            <p:nvPr/>
          </p:nvGrpSpPr>
          <p:grpSpPr>
            <a:xfrm>
              <a:off x="7851407" y="2870978"/>
              <a:ext cx="1005509" cy="826887"/>
              <a:chOff x="3436856" y="1580186"/>
              <a:chExt cx="1193551" cy="981525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3EBBD95-AC17-6A1D-2BF9-97B8666F4DA6}"/>
                  </a:ext>
                </a:extLst>
              </p:cNvPr>
              <p:cNvGrpSpPr/>
              <p:nvPr/>
            </p:nvGrpSpPr>
            <p:grpSpPr>
              <a:xfrm>
                <a:off x="3436856" y="1580186"/>
                <a:ext cx="1193551" cy="977204"/>
                <a:chOff x="1136848" y="2706156"/>
                <a:chExt cx="2246328" cy="1839150"/>
              </a:xfrm>
            </p:grpSpPr>
            <p:pic>
              <p:nvPicPr>
                <p:cNvPr id="98" name="그림 97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0A14EB0-0F6E-26A8-CA91-FD7FCC76EB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136848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99" name="그림 98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31BBE122-3A5F-1631-C240-E4DD3D562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927445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</p:grpSp>
          <p:pic>
            <p:nvPicPr>
              <p:cNvPr id="96" name="그림 95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28F0663C-B078-E68D-190D-673BA9F40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3767290" y="1630113"/>
                <a:ext cx="532683" cy="931598"/>
              </a:xfrm>
              <a:prstGeom prst="rect">
                <a:avLst/>
              </a:prstGeom>
            </p:spPr>
          </p:pic>
          <p:pic>
            <p:nvPicPr>
              <p:cNvPr id="97" name="그림 96" descr="달, 밤, 어둠이(가) 표시된 사진&#10;&#10;자동 생성된 설명">
                <a:extLst>
                  <a:ext uri="{FF2B5EF4-FFF2-40B4-BE49-F238E27FC236}">
                    <a16:creationId xmlns:a16="http://schemas.microsoft.com/office/drawing/2014/main" id="{9819277B-76CB-7AE6-6C88-1C8CB75A6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31" t="75566" r="45396" b="16616"/>
              <a:stretch/>
            </p:blipFill>
            <p:spPr>
              <a:xfrm>
                <a:off x="3969533" y="2452862"/>
                <a:ext cx="137467" cy="108849"/>
              </a:xfrm>
              <a:prstGeom prst="rect">
                <a:avLst/>
              </a:prstGeom>
              <a:effectLst>
                <a:glow rad="38100">
                  <a:srgbClr val="F1824A"/>
                </a:glow>
              </a:effectLst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5D2E591-2690-4317-00EF-2BC84816E4DB}"/>
                </a:ext>
              </a:extLst>
            </p:cNvPr>
            <p:cNvGrpSpPr/>
            <p:nvPr/>
          </p:nvGrpSpPr>
          <p:grpSpPr>
            <a:xfrm>
              <a:off x="9709598" y="2870978"/>
              <a:ext cx="1005509" cy="826887"/>
              <a:chOff x="3436856" y="1580186"/>
              <a:chExt cx="1193551" cy="981525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FAC6D2C0-C4FB-11B2-D5C6-0DA9AC42AC63}"/>
                  </a:ext>
                </a:extLst>
              </p:cNvPr>
              <p:cNvGrpSpPr/>
              <p:nvPr/>
            </p:nvGrpSpPr>
            <p:grpSpPr>
              <a:xfrm>
                <a:off x="3436856" y="1580186"/>
                <a:ext cx="1193551" cy="977204"/>
                <a:chOff x="1136848" y="2706156"/>
                <a:chExt cx="2246328" cy="1839150"/>
              </a:xfrm>
            </p:grpSpPr>
            <p:pic>
              <p:nvPicPr>
                <p:cNvPr id="104" name="그림 103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A5DE2108-A621-56EA-6DDA-1F6F3E5B9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05" t="24237" r="52380" b="41097"/>
                <a:stretch/>
              </p:blipFill>
              <p:spPr>
                <a:xfrm>
                  <a:off x="1136848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  <p:pic>
              <p:nvPicPr>
                <p:cNvPr id="105" name="그림 104" descr="수사슴, 실루엣이(가) 표시된 사진&#10;&#10;중간 신뢰도로 자동 생성된 설명">
                  <a:extLst>
                    <a:ext uri="{FF2B5EF4-FFF2-40B4-BE49-F238E27FC236}">
                      <a16:creationId xmlns:a16="http://schemas.microsoft.com/office/drawing/2014/main" id="{8AC3FD78-8568-13A2-8A54-384373F6A0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58" t="24237" r="13428" b="41097"/>
                <a:stretch/>
              </p:blipFill>
              <p:spPr>
                <a:xfrm>
                  <a:off x="1927445" y="2706156"/>
                  <a:ext cx="1455731" cy="1839150"/>
                </a:xfrm>
                <a:prstGeom prst="rect">
                  <a:avLst/>
                </a:prstGeom>
                <a:effectLst>
                  <a:glow rad="12700">
                    <a:schemeClr val="tx1"/>
                  </a:glow>
                </a:effectLst>
              </p:spPr>
            </p:pic>
          </p:grpSp>
          <p:pic>
            <p:nvPicPr>
              <p:cNvPr id="102" name="그림 101" descr="할로윈, 호박, 만화 영화, 채소이(가) 표시된 사진&#10;&#10;자동 생성된 설명">
                <a:extLst>
                  <a:ext uri="{FF2B5EF4-FFF2-40B4-BE49-F238E27FC236}">
                    <a16:creationId xmlns:a16="http://schemas.microsoft.com/office/drawing/2014/main" id="{CF578C73-E65F-A62B-F4B1-8BC077ECA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048" b="84375" l="29808" r="73798">
                            <a14:foregroundMark x1="43750" y1="66827" x2="39183" y2="82212"/>
                            <a14:foregroundMark x1="34856" y1="65625" x2="30288" y2="77885"/>
                            <a14:foregroundMark x1="35577" y1="66827" x2="34856" y2="84615"/>
                            <a14:foregroundMark x1="33413" y1="66827" x2="32452" y2="82212"/>
                            <a14:foregroundMark x1="33173" y1="66827" x2="34615" y2="81250"/>
                            <a14:foregroundMark x1="34615" y1="66827" x2="36779" y2="82212"/>
                            <a14:foregroundMark x1="33413" y1="67788" x2="36779" y2="81250"/>
                            <a14:foregroundMark x1="33413" y1="66827" x2="45913" y2="82452"/>
                            <a14:foregroundMark x1="59375" y1="64663" x2="70433" y2="78846"/>
                            <a14:foregroundMark x1="61779" y1="60096" x2="72837" y2="67548"/>
                            <a14:foregroundMark x1="62740" y1="55529" x2="73798" y2="57692"/>
                            <a14:foregroundMark x1="65144" y1="55529" x2="71394" y2="55529"/>
                            <a14:foregroundMark x1="35817" y1="37740" x2="44471" y2="46394"/>
                            <a14:foregroundMark x1="45913" y1="20673" x2="55769" y2="25000"/>
                            <a14:foregroundMark x1="50481" y1="19712" x2="59135" y2="24038"/>
                            <a14:foregroundMark x1="44712" y1="19712" x2="59135" y2="19712"/>
                            <a14:foregroundMark x1="48077" y1="18750" x2="64904" y2="18750"/>
                            <a14:foregroundMark x1="49519" y1="18750" x2="56731" y2="18750"/>
                            <a14:foregroundMark x1="48077" y1="18750" x2="63702" y2="17308"/>
                            <a14:foregroundMark x1="45913" y1="18510" x2="62500" y2="17308"/>
                            <a14:foregroundMark x1="51442" y1="17308" x2="58173" y2="17308"/>
                            <a14:foregroundMark x1="73798" y1="5048" x2="73798" y2="50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0" t="16475" r="30870" b="16615"/>
              <a:stretch/>
            </p:blipFill>
            <p:spPr>
              <a:xfrm>
                <a:off x="3767290" y="1630113"/>
                <a:ext cx="532683" cy="931598"/>
              </a:xfrm>
              <a:prstGeom prst="rect">
                <a:avLst/>
              </a:prstGeom>
            </p:spPr>
          </p:pic>
          <p:pic>
            <p:nvPicPr>
              <p:cNvPr id="103" name="그림 102" descr="달, 밤, 어둠이(가) 표시된 사진&#10;&#10;자동 생성된 설명">
                <a:extLst>
                  <a:ext uri="{FF2B5EF4-FFF2-40B4-BE49-F238E27FC236}">
                    <a16:creationId xmlns:a16="http://schemas.microsoft.com/office/drawing/2014/main" id="{7C45AF7A-D2BC-7D7F-D5CF-97C6BFA1B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64" t="62383" r="45396" b="16616"/>
              <a:stretch/>
            </p:blipFill>
            <p:spPr>
              <a:xfrm>
                <a:off x="3960261" y="2269312"/>
                <a:ext cx="146740" cy="292399"/>
              </a:xfrm>
              <a:prstGeom prst="rect">
                <a:avLst/>
              </a:prstGeom>
              <a:effectLst>
                <a:glow rad="38100">
                  <a:srgbClr val="F1824A"/>
                </a:glow>
              </a:effectLst>
            </p:spPr>
          </p:pic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5BDE36-CA20-5286-530B-084BE5750BE6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631AD37-6A57-6FA8-99AB-ACC5E0A1B648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클래스 소개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C5AA8DE-E863-BDB8-C450-93739F7727B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E1525B2-D13D-2DC7-5E8E-8285FF854154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F8A52D3-C1D8-A634-3512-2178C6624EC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D16A094-62AB-0694-5D91-CE59274B76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7259983A-E762-0EAC-0D82-0F71F83747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24BD59-67EC-2763-CC28-E0C8ACF5D512}"/>
              </a:ext>
            </a:extLst>
          </p:cNvPr>
          <p:cNvSpPr txBox="1"/>
          <p:nvPr/>
        </p:nvSpPr>
        <p:spPr>
          <a:xfrm>
            <a:off x="1477674" y="155864"/>
            <a:ext cx="14149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(2) </a:t>
            </a: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4816A0E-EAFA-08DB-7A13-A9BF225C3BD4}"/>
              </a:ext>
            </a:extLst>
          </p:cNvPr>
          <p:cNvGrpSpPr/>
          <p:nvPr/>
        </p:nvGrpSpPr>
        <p:grpSpPr>
          <a:xfrm>
            <a:off x="0" y="6537851"/>
            <a:ext cx="12192000" cy="320149"/>
            <a:chOff x="0" y="6553239"/>
            <a:chExt cx="12192000" cy="32014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9E78DB-9DEF-D249-3016-2EC2B559092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C0CF60-812D-5863-AC65-1D0F3001EEA6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E053E3-23C7-6488-DFAF-2357FB36A97D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E36AD1-9AEC-F907-0AB5-82C8469D2067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CFEC54B-CD75-E850-A9FE-0F25496D10F8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A577BC4-5246-20FB-3C96-D55F8EC8677D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6424DB1B-EA14-678D-C06E-186DFE488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D44DC907-B276-0B0A-CE70-397DCEA52B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56F44AA-742C-21C5-BD94-ECA33C06A0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00BDD94B-8B9B-6D40-C89D-676CC2FD6C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3B1CCA6-0D1E-A61F-65BF-C3BF64CB76AD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02DE481E-6D85-C7F5-81F9-7FCA40477076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17BCDC7-C732-B09A-9129-CDFE9386B748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453BEC72-D9E5-E67D-95EB-A4A65AAD4798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DCDE661D-BBEB-84FB-53F6-0DC1FC8E7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다이아몬드 57">
                    <a:extLst>
                      <a:ext uri="{FF2B5EF4-FFF2-40B4-BE49-F238E27FC236}">
                        <a16:creationId xmlns:a16="http://schemas.microsoft.com/office/drawing/2014/main" id="{C6C36C3A-8776-78E3-6792-6DB8F856043C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다이아몬드 62">
                    <a:extLst>
                      <a:ext uri="{FF2B5EF4-FFF2-40B4-BE49-F238E27FC236}">
                        <a16:creationId xmlns:a16="http://schemas.microsoft.com/office/drawing/2014/main" id="{9F5DD005-9946-5172-2C46-743D2F049AE8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37BA634-6934-FAC6-0E48-0AE40B584C7B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21E527EE-E367-E5D5-95F3-20DA1369ED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다이아몬드 51">
                    <a:extLst>
                      <a:ext uri="{FF2B5EF4-FFF2-40B4-BE49-F238E27FC236}">
                        <a16:creationId xmlns:a16="http://schemas.microsoft.com/office/drawing/2014/main" id="{48E7E662-E5ED-632B-F912-232940077852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92F1AD6-3DCD-B905-BAD7-550B4CAA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367129"/>
              </p:ext>
            </p:extLst>
          </p:nvPr>
        </p:nvGraphicFramePr>
        <p:xfrm>
          <a:off x="305393" y="1746368"/>
          <a:ext cx="6670655" cy="3383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9420">
                  <a:extLst>
                    <a:ext uri="{9D8B030D-6E8A-4147-A177-3AD203B41FA5}">
                      <a16:colId xmlns:a16="http://schemas.microsoft.com/office/drawing/2014/main" val="3632963449"/>
                    </a:ext>
                  </a:extLst>
                </a:gridCol>
                <a:gridCol w="514096">
                  <a:extLst>
                    <a:ext uri="{9D8B030D-6E8A-4147-A177-3AD203B41FA5}">
                      <a16:colId xmlns:a16="http://schemas.microsoft.com/office/drawing/2014/main" val="971167588"/>
                    </a:ext>
                  </a:extLst>
                </a:gridCol>
                <a:gridCol w="5187139">
                  <a:extLst>
                    <a:ext uri="{9D8B030D-6E8A-4147-A177-3AD203B41FA5}">
                      <a16:colId xmlns:a16="http://schemas.microsoft.com/office/drawing/2014/main" val="2054210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아이덴티티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현신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뿌리 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각 단계별 게이지의 총량은 같습니다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1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화령사는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적에게 스킬을 적중 시킬 때 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를 획득할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algn="l"/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게이지를 채우면 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’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을 소환할 수 있습니다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소환되어 있는 동안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캐릭터가 사용하는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을 함께 시전합니다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  <a:p>
                      <a:pPr algn="l"/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현신 게이지는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까지 채울 수 있고 각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단계별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로 </a:t>
                      </a:r>
                      <a:r>
                        <a:rPr lang="ko-KR" altLang="en-US" sz="1000" dirty="0" err="1">
                          <a:latin typeface="페이퍼로지 5 Medium" pitchFamily="2" charset="-127"/>
                          <a:ea typeface="페이퍼로지 5 Medium" pitchFamily="2" charset="-127"/>
                        </a:rPr>
                        <a:t>화령의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외형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과</a:t>
                      </a:r>
                      <a:r>
                        <a:rPr lang="en-US" altLang="ko-KR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효과</a:t>
                      </a:r>
                      <a:r>
                        <a:rPr lang="ko-KR" altLang="en-US" sz="1000" dirty="0">
                          <a:latin typeface="페이퍼로지 5 Medium" pitchFamily="2" charset="-127"/>
                          <a:ea typeface="페이퍼로지 5 Medium" pitchFamily="2" charset="-127"/>
                        </a:rPr>
                        <a:t>가 </a:t>
                      </a:r>
                      <a:r>
                        <a:rPr lang="ko-KR" altLang="en-US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다릅니다</a:t>
                      </a:r>
                      <a:r>
                        <a:rPr lang="en-US" altLang="ko-KR" sz="1000" dirty="0">
                          <a:solidFill>
                            <a:srgbClr val="F2784B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54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지속 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초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게이지는  </a:t>
                      </a:r>
                      <a:r>
                        <a:rPr lang="ko-KR" altLang="en-US" sz="9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화령을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소환한 후 부터 지속 시간 동안 자연 소모 됩니다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.)</a:t>
                      </a:r>
                      <a:endParaRPr lang="ko-KR" altLang="en-US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5241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단계별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9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감소합니다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06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페이퍼로지 5 Medium" pitchFamily="2" charset="-127"/>
                        <a:ea typeface="페이퍼로지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57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발화 스킬의 치명타 적중률이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20%,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적에게 주는 피해가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증가하고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쿨타임이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10%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감소합니다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페이퍼로지 5 Medium" pitchFamily="2" charset="-127"/>
                          <a:ea typeface="페이퍼로지 5 Medium" pitchFamily="2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D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4786"/>
                  </a:ext>
                </a:extLst>
              </a:tr>
            </a:tbl>
          </a:graphicData>
        </a:graphic>
      </p:graphicFrame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993386E1-C87B-E230-F867-C1EEBE22A874}"/>
              </a:ext>
            </a:extLst>
          </p:cNvPr>
          <p:cNvSpPr/>
          <p:nvPr/>
        </p:nvSpPr>
        <p:spPr>
          <a:xfrm>
            <a:off x="9230603" y="2354490"/>
            <a:ext cx="593615" cy="348382"/>
          </a:xfrm>
          <a:prstGeom prst="rightArrow">
            <a:avLst/>
          </a:prstGeom>
          <a:solidFill>
            <a:srgbClr val="F2D57E"/>
          </a:solidFill>
          <a:ln>
            <a:solidFill>
              <a:srgbClr val="8C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8574EED5-0068-A735-BEAE-FA4EAB1366AF}"/>
              </a:ext>
            </a:extLst>
          </p:cNvPr>
          <p:cNvCxnSpPr>
            <a:cxnSpLocks/>
          </p:cNvCxnSpPr>
          <p:nvPr/>
        </p:nvCxnSpPr>
        <p:spPr>
          <a:xfrm flipV="1">
            <a:off x="8387906" y="2217872"/>
            <a:ext cx="0" cy="609649"/>
          </a:xfrm>
          <a:prstGeom prst="straightConnector1">
            <a:avLst/>
          </a:prstGeom>
          <a:ln w="28575">
            <a:solidFill>
              <a:srgbClr val="ED4B39"/>
            </a:solidFill>
            <a:tailEnd type="triangle" w="sm" len="sm"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501192C6-798E-889F-CFE0-B214ABAFD37A}"/>
              </a:ext>
            </a:extLst>
          </p:cNvPr>
          <p:cNvGrpSpPr/>
          <p:nvPr/>
        </p:nvGrpSpPr>
        <p:grpSpPr>
          <a:xfrm>
            <a:off x="9010205" y="801123"/>
            <a:ext cx="1034409" cy="230832"/>
            <a:chOff x="9139081" y="3158149"/>
            <a:chExt cx="1034409" cy="23083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8A13C23-5E10-AB46-95E2-25B222629247}"/>
                </a:ext>
              </a:extLst>
            </p:cNvPr>
            <p:cNvSpPr txBox="1"/>
            <p:nvPr/>
          </p:nvSpPr>
          <p:spPr>
            <a:xfrm>
              <a:off x="9230603" y="3158149"/>
              <a:ext cx="942887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현신 게이지 회복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108197AF-CB5D-A84E-4ABF-1B8CEDBFD8C2}"/>
                </a:ext>
              </a:extLst>
            </p:cNvPr>
            <p:cNvSpPr/>
            <p:nvPr/>
          </p:nvSpPr>
          <p:spPr>
            <a:xfrm>
              <a:off x="9139081" y="3230854"/>
              <a:ext cx="91522" cy="78898"/>
            </a:xfrm>
            <a:prstGeom prst="triangle">
              <a:avLst/>
            </a:prstGeom>
            <a:solidFill>
              <a:srgbClr val="F2784B"/>
            </a:solidFill>
            <a:ln w="6350">
              <a:solidFill>
                <a:srgbClr val="8C1B1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8F96DD9-3803-6A09-1A07-CE52A264FC65}"/>
              </a:ext>
            </a:extLst>
          </p:cNvPr>
          <p:cNvGrpSpPr/>
          <p:nvPr/>
        </p:nvGrpSpPr>
        <p:grpSpPr>
          <a:xfrm>
            <a:off x="7247558" y="3566842"/>
            <a:ext cx="4606254" cy="1562806"/>
            <a:chOff x="7247558" y="3338742"/>
            <a:chExt cx="4606254" cy="1562806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A85E2887-1810-F8EA-1B0A-140092D69D92}"/>
                </a:ext>
              </a:extLst>
            </p:cNvPr>
            <p:cNvGrpSpPr/>
            <p:nvPr/>
          </p:nvGrpSpPr>
          <p:grpSpPr>
            <a:xfrm>
              <a:off x="7247558" y="3338742"/>
              <a:ext cx="4606254" cy="1562806"/>
              <a:chOff x="6210361" y="3543934"/>
              <a:chExt cx="4606254" cy="1648240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F162607-A7F8-9D72-3EE3-18E72CE7AEA7}"/>
                  </a:ext>
                </a:extLst>
              </p:cNvPr>
              <p:cNvSpPr/>
              <p:nvPr/>
            </p:nvSpPr>
            <p:spPr>
              <a:xfrm>
                <a:off x="6210361" y="3684229"/>
                <a:ext cx="4606254" cy="15079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A5C586F4-4404-5ACF-C23F-0F07F5464B20}"/>
                  </a:ext>
                </a:extLst>
              </p:cNvPr>
              <p:cNvGrpSpPr/>
              <p:nvPr/>
            </p:nvGrpSpPr>
            <p:grpSpPr>
              <a:xfrm>
                <a:off x="6332626" y="3543934"/>
                <a:ext cx="1285200" cy="259681"/>
                <a:chOff x="728379" y="1010408"/>
                <a:chExt cx="1285200" cy="259681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3621CA53-89EC-BB22-4A2E-5E16FEC7BFDA}"/>
                    </a:ext>
                  </a:extLst>
                </p:cNvPr>
                <p:cNvSpPr/>
                <p:nvPr/>
              </p:nvSpPr>
              <p:spPr>
                <a:xfrm>
                  <a:off x="728379" y="1012147"/>
                  <a:ext cx="1285200" cy="244800"/>
                </a:xfrm>
                <a:prstGeom prst="rect">
                  <a:avLst/>
                </a:prstGeom>
                <a:solidFill>
                  <a:srgbClr val="F2D57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C15CDCF-125A-B475-2452-48286C886B33}"/>
                    </a:ext>
                  </a:extLst>
                </p:cNvPr>
                <p:cNvSpPr txBox="1"/>
                <p:nvPr/>
              </p:nvSpPr>
              <p:spPr>
                <a:xfrm>
                  <a:off x="800978" y="1010408"/>
                  <a:ext cx="1140056" cy="2596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단계별 현신 게이지</a:t>
                  </a:r>
                  <a:endPara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BB863105-59D0-A9D6-A9AD-2BF955A1FB2D}"/>
                </a:ext>
              </a:extLst>
            </p:cNvPr>
            <p:cNvGrpSpPr/>
            <p:nvPr/>
          </p:nvGrpSpPr>
          <p:grpSpPr>
            <a:xfrm>
              <a:off x="7606411" y="3685316"/>
              <a:ext cx="3888549" cy="1148004"/>
              <a:chOff x="671139" y="4666607"/>
              <a:chExt cx="3888549" cy="1148004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6DEAD2C-9829-E3C9-5284-89D5740273E2}"/>
                  </a:ext>
                </a:extLst>
              </p:cNvPr>
              <p:cNvGrpSpPr/>
              <p:nvPr/>
            </p:nvGrpSpPr>
            <p:grpSpPr>
              <a:xfrm>
                <a:off x="671139" y="4666607"/>
                <a:ext cx="1005509" cy="1148004"/>
                <a:chOff x="671139" y="4666607"/>
                <a:chExt cx="1005509" cy="1148004"/>
              </a:xfrm>
            </p:grpSpPr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789B2E3D-E9B1-385C-A33F-01BAB7D5FBD4}"/>
                    </a:ext>
                  </a:extLst>
                </p:cNvPr>
                <p:cNvGrpSpPr/>
                <p:nvPr/>
              </p:nvGrpSpPr>
              <p:grpSpPr>
                <a:xfrm>
                  <a:off x="671139" y="4666607"/>
                  <a:ext cx="1005509" cy="826887"/>
                  <a:chOff x="3436856" y="1580186"/>
                  <a:chExt cx="1193551" cy="981525"/>
                </a:xfrm>
              </p:grpSpPr>
              <p:grpSp>
                <p:nvGrpSpPr>
                  <p:cNvPr id="151" name="그룹 150">
                    <a:extLst>
                      <a:ext uri="{FF2B5EF4-FFF2-40B4-BE49-F238E27FC236}">
                        <a16:creationId xmlns:a16="http://schemas.microsoft.com/office/drawing/2014/main" id="{4B1CFBB1-18F3-6598-AC8C-28A347040786}"/>
                      </a:ext>
                    </a:extLst>
                  </p:cNvPr>
                  <p:cNvGrpSpPr/>
                  <p:nvPr/>
                </p:nvGrpSpPr>
                <p:grpSpPr>
                  <a:xfrm>
                    <a:off x="3436856" y="1580186"/>
                    <a:ext cx="1193551" cy="977204"/>
                    <a:chOff x="1136848" y="2706156"/>
                    <a:chExt cx="2246328" cy="1839150"/>
                  </a:xfrm>
                </p:grpSpPr>
                <p:pic>
                  <p:nvPicPr>
                    <p:cNvPr id="165" name="그림 164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4082C63F-6DE0-1649-E843-7E889BC521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67" name="그림 16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1B8F8CF8-C418-D103-70B1-1BDACC5890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152" name="그림 151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5E1CFB-64BE-8D8A-2391-7126419E1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3767290" y="1630113"/>
                    <a:ext cx="532683" cy="93159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그림 163" descr="달, 밤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3B5A5B87-D848-E090-266B-1068B2F786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064" t="62383" r="45396" b="16616"/>
                  <a:stretch/>
                </p:blipFill>
                <p:spPr>
                  <a:xfrm>
                    <a:off x="3960261" y="2269312"/>
                    <a:ext cx="146740" cy="292399"/>
                  </a:xfrm>
                  <a:prstGeom prst="rect">
                    <a:avLst/>
                  </a:prstGeom>
                  <a:effectLst>
                    <a:glow rad="38100">
                      <a:srgbClr val="F1824A"/>
                    </a:glow>
                  </a:effectLst>
                </p:spPr>
              </p:pic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E4BD862C-BF5F-D70C-3C13-BECC7E698441}"/>
                    </a:ext>
                  </a:extLst>
                </p:cNvPr>
                <p:cNvSpPr txBox="1"/>
                <p:nvPr/>
              </p:nvSpPr>
              <p:spPr>
                <a:xfrm>
                  <a:off x="814660" y="5568390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1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31BFC2E7-C315-2830-92EF-67BDE9D08279}"/>
                  </a:ext>
                </a:extLst>
              </p:cNvPr>
              <p:cNvGrpSpPr/>
              <p:nvPr/>
            </p:nvGrpSpPr>
            <p:grpSpPr>
              <a:xfrm>
                <a:off x="2112659" y="4666607"/>
                <a:ext cx="1005509" cy="1148004"/>
                <a:chOff x="2066058" y="4666607"/>
                <a:chExt cx="1005509" cy="1148004"/>
              </a:xfrm>
            </p:grpSpPr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E332E587-0BC6-A595-B4C7-B90FE3CD8F4B}"/>
                    </a:ext>
                  </a:extLst>
                </p:cNvPr>
                <p:cNvGrpSpPr/>
                <p:nvPr/>
              </p:nvGrpSpPr>
              <p:grpSpPr>
                <a:xfrm>
                  <a:off x="2066058" y="4666607"/>
                  <a:ext cx="1005509" cy="826887"/>
                  <a:chOff x="4397613" y="2189151"/>
                  <a:chExt cx="3396774" cy="2793359"/>
                </a:xfrm>
              </p:grpSpPr>
              <p:grpSp>
                <p:nvGrpSpPr>
                  <p:cNvPr id="144" name="그룹 143">
                    <a:extLst>
                      <a:ext uri="{FF2B5EF4-FFF2-40B4-BE49-F238E27FC236}">
                        <a16:creationId xmlns:a16="http://schemas.microsoft.com/office/drawing/2014/main" id="{5096EC9F-1579-58D3-1DD5-A6DAF22DAC08}"/>
                      </a:ext>
                    </a:extLst>
                  </p:cNvPr>
                  <p:cNvGrpSpPr/>
                  <p:nvPr/>
                </p:nvGrpSpPr>
                <p:grpSpPr>
                  <a:xfrm>
                    <a:off x="4397613" y="2189151"/>
                    <a:ext cx="3396774" cy="2781062"/>
                    <a:chOff x="1136848" y="2706156"/>
                    <a:chExt cx="2246328" cy="1839150"/>
                  </a:xfrm>
                </p:grpSpPr>
                <p:pic>
                  <p:nvPicPr>
                    <p:cNvPr id="147" name="그림 146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EE716CF6-8B8B-0594-B809-4FF39807D5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48" name="그림 147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0D4DA7DB-4222-B774-9290-F7C2D3079B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145" name="그림 144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4BC0D47F-F8E3-EF9D-7DC6-D1AE8CB985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5338008" y="2331239"/>
                    <a:ext cx="1515985" cy="2651271"/>
                  </a:xfrm>
                  <a:prstGeom prst="rect">
                    <a:avLst/>
                  </a:prstGeom>
                </p:spPr>
              </p:pic>
              <p:pic>
                <p:nvPicPr>
                  <p:cNvPr id="146" name="그림 145" descr="할로윈, 호박이(가) 표시된 사진&#10;&#10;자동 생성된 설명">
                    <a:extLst>
                      <a:ext uri="{FF2B5EF4-FFF2-40B4-BE49-F238E27FC236}">
                        <a16:creationId xmlns:a16="http://schemas.microsoft.com/office/drawing/2014/main" id="{8297025E-8CBB-B009-4E16-F1AD15FFDC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41" t="42640" r="38975" b="16615"/>
                  <a:stretch/>
                </p:blipFill>
                <p:spPr>
                  <a:xfrm>
                    <a:off x="5661784" y="3368040"/>
                    <a:ext cx="871096" cy="1614469"/>
                  </a:xfrm>
                  <a:prstGeom prst="rect">
                    <a:avLst/>
                  </a:prstGeom>
                  <a:effectLst>
                    <a:glow rad="88900">
                      <a:srgbClr val="EE4B3A"/>
                    </a:glow>
                  </a:effectLst>
                </p:spPr>
              </p:pic>
            </p:grp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A89F6811-B31C-1210-5CF1-D8DA35CEC1F3}"/>
                    </a:ext>
                  </a:extLst>
                </p:cNvPr>
                <p:cNvSpPr txBox="1"/>
                <p:nvPr/>
              </p:nvSpPr>
              <p:spPr>
                <a:xfrm>
                  <a:off x="2209579" y="5568390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2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E16F7CC7-230C-8CB1-DA26-D0355DFA0B32}"/>
                  </a:ext>
                </a:extLst>
              </p:cNvPr>
              <p:cNvGrpSpPr/>
              <p:nvPr/>
            </p:nvGrpSpPr>
            <p:grpSpPr>
              <a:xfrm>
                <a:off x="3554179" y="4666607"/>
                <a:ext cx="1005509" cy="1148004"/>
                <a:chOff x="3554179" y="4666607"/>
                <a:chExt cx="1005509" cy="1148004"/>
              </a:xfrm>
            </p:grpSpPr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249776F7-55AF-AA70-FE7D-A369635C11BF}"/>
                    </a:ext>
                  </a:extLst>
                </p:cNvPr>
                <p:cNvGrpSpPr/>
                <p:nvPr/>
              </p:nvGrpSpPr>
              <p:grpSpPr>
                <a:xfrm>
                  <a:off x="3554179" y="4666607"/>
                  <a:ext cx="1005509" cy="826887"/>
                  <a:chOff x="647042" y="1915343"/>
                  <a:chExt cx="3396774" cy="2793359"/>
                </a:xfrm>
              </p:grpSpPr>
              <p:grpSp>
                <p:nvGrpSpPr>
                  <p:cNvPr id="138" name="그룹 137">
                    <a:extLst>
                      <a:ext uri="{FF2B5EF4-FFF2-40B4-BE49-F238E27FC236}">
                        <a16:creationId xmlns:a16="http://schemas.microsoft.com/office/drawing/2014/main" id="{02858459-9B9D-D8E7-69A0-80DADE294465}"/>
                      </a:ext>
                    </a:extLst>
                  </p:cNvPr>
                  <p:cNvGrpSpPr/>
                  <p:nvPr/>
                </p:nvGrpSpPr>
                <p:grpSpPr>
                  <a:xfrm>
                    <a:off x="647042" y="1915343"/>
                    <a:ext cx="3396774" cy="2781062"/>
                    <a:chOff x="1136848" y="2706156"/>
                    <a:chExt cx="2246328" cy="1839150"/>
                  </a:xfrm>
                </p:grpSpPr>
                <p:pic>
                  <p:nvPicPr>
                    <p:cNvPr id="140" name="그림 139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66E36BBE-200F-8B69-C316-D28DE2C390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505" t="24237" r="52380" b="41097"/>
                    <a:stretch/>
                  </p:blipFill>
                  <p:spPr>
                    <a:xfrm>
                      <a:off x="1136848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  <p:pic>
                  <p:nvPicPr>
                    <p:cNvPr id="141" name="그림 140" descr="수사슴, 실루엣이(가) 표시된 사진&#10;&#10;중간 신뢰도로 자동 생성된 설명">
                      <a:extLst>
                        <a:ext uri="{FF2B5EF4-FFF2-40B4-BE49-F238E27FC236}">
                          <a16:creationId xmlns:a16="http://schemas.microsoft.com/office/drawing/2014/main" id="{61838040-58BB-288A-AD2F-B5D46D9C0E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2458" t="24237" r="13428" b="41097"/>
                    <a:stretch/>
                  </p:blipFill>
                  <p:spPr>
                    <a:xfrm>
                      <a:off x="1927445" y="2706156"/>
                      <a:ext cx="1455731" cy="1839150"/>
                    </a:xfrm>
                    <a:prstGeom prst="rect">
                      <a:avLst/>
                    </a:prstGeom>
                    <a:effectLst>
                      <a:glow rad="12700">
                        <a:schemeClr val="tx1"/>
                      </a:glow>
                    </a:effectLst>
                  </p:spPr>
                </p:pic>
              </p:grpSp>
              <p:pic>
                <p:nvPicPr>
                  <p:cNvPr id="139" name="그림 138" descr="할로윈, 호박, 만화 영화, 채소이(가) 표시된 사진&#10;&#10;자동 생성된 설명">
                    <a:extLst>
                      <a:ext uri="{FF2B5EF4-FFF2-40B4-BE49-F238E27FC236}">
                        <a16:creationId xmlns:a16="http://schemas.microsoft.com/office/drawing/2014/main" id="{2C47D978-A5F7-3507-E2B2-D68BF96FFF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5048" b="84375" l="29808" r="73798">
                                <a14:foregroundMark x1="43750" y1="66827" x2="39183" y2="82212"/>
                                <a14:foregroundMark x1="34856" y1="65625" x2="30288" y2="77885"/>
                                <a14:foregroundMark x1="35577" y1="66827" x2="34856" y2="84615"/>
                                <a14:foregroundMark x1="33413" y1="66827" x2="32452" y2="82212"/>
                                <a14:foregroundMark x1="33173" y1="66827" x2="34615" y2="81250"/>
                                <a14:foregroundMark x1="34615" y1="66827" x2="36779" y2="82212"/>
                                <a14:foregroundMark x1="33413" y1="67788" x2="36779" y2="81250"/>
                                <a14:foregroundMark x1="33413" y1="66827" x2="45913" y2="82452"/>
                                <a14:foregroundMark x1="59375" y1="64663" x2="70433" y2="78846"/>
                                <a14:foregroundMark x1="61779" y1="60096" x2="72837" y2="67548"/>
                                <a14:foregroundMark x1="62740" y1="55529" x2="73798" y2="57692"/>
                                <a14:foregroundMark x1="65144" y1="55529" x2="71394" y2="55529"/>
                                <a14:foregroundMark x1="35817" y1="37740" x2="44471" y2="46394"/>
                                <a14:foregroundMark x1="45913" y1="20673" x2="55769" y2="25000"/>
                                <a14:foregroundMark x1="50481" y1="19712" x2="59135" y2="24038"/>
                                <a14:foregroundMark x1="44712" y1="19712" x2="59135" y2="19712"/>
                                <a14:foregroundMark x1="48077" y1="18750" x2="64904" y2="18750"/>
                                <a14:foregroundMark x1="49519" y1="18750" x2="56731" y2="18750"/>
                                <a14:foregroundMark x1="48077" y1="18750" x2="63702" y2="17308"/>
                                <a14:foregroundMark x1="45913" y1="18510" x2="62500" y2="17308"/>
                                <a14:foregroundMark x1="51442" y1="17308" x2="58173" y2="17308"/>
                                <a14:foregroundMark x1="73798" y1="5048" x2="73798" y2="504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870" t="16475" r="30870" b="16615"/>
                  <a:stretch/>
                </p:blipFill>
                <p:spPr>
                  <a:xfrm>
                    <a:off x="1587437" y="2057431"/>
                    <a:ext cx="1515985" cy="2651271"/>
                  </a:xfrm>
                  <a:prstGeom prst="rect">
                    <a:avLst/>
                  </a:prstGeom>
                  <a:effectLst>
                    <a:glow rad="127000">
                      <a:srgbClr val="8C1B1B"/>
                    </a:glow>
                  </a:effectLst>
                </p:spPr>
              </p:pic>
            </p:grp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3339DE5-FFC5-66EB-60FA-8EF60755A2F9}"/>
                    </a:ext>
                  </a:extLst>
                </p:cNvPr>
                <p:cNvSpPr txBox="1"/>
                <p:nvPr/>
              </p:nvSpPr>
              <p:spPr>
                <a:xfrm>
                  <a:off x="3697700" y="5568390"/>
                  <a:ext cx="71846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1000"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 3</a:t>
                  </a:r>
                  <a:r>
                    <a:rPr lang="ko-KR" altLang="en-US" dirty="0"/>
                    <a:t>단계 </a:t>
                  </a:r>
                  <a:r>
                    <a:rPr lang="en-US" altLang="ko-KR" dirty="0"/>
                    <a:t>&gt;</a:t>
                  </a:r>
                </a:p>
              </p:txBody>
            </p:sp>
          </p:grpSp>
          <p:sp>
            <p:nvSpPr>
              <p:cNvPr id="134" name="화살표: 오른쪽 133">
                <a:extLst>
                  <a:ext uri="{FF2B5EF4-FFF2-40B4-BE49-F238E27FC236}">
                    <a16:creationId xmlns:a16="http://schemas.microsoft.com/office/drawing/2014/main" id="{69100BA9-E04B-6387-05E2-8BFE0A059D13}"/>
                  </a:ext>
                </a:extLst>
              </p:cNvPr>
              <p:cNvSpPr/>
              <p:nvPr/>
            </p:nvSpPr>
            <p:spPr>
              <a:xfrm>
                <a:off x="1797262" y="5165219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화살표: 오른쪽 134">
                <a:extLst>
                  <a:ext uri="{FF2B5EF4-FFF2-40B4-BE49-F238E27FC236}">
                    <a16:creationId xmlns:a16="http://schemas.microsoft.com/office/drawing/2014/main" id="{D72D37C8-C974-F530-404C-EB01B03D1AD6}"/>
                  </a:ext>
                </a:extLst>
              </p:cNvPr>
              <p:cNvSpPr/>
              <p:nvPr/>
            </p:nvSpPr>
            <p:spPr>
              <a:xfrm>
                <a:off x="3238782" y="5165219"/>
                <a:ext cx="194783" cy="150780"/>
              </a:xfrm>
              <a:prstGeom prst="rightArrow">
                <a:avLst/>
              </a:prstGeom>
              <a:solidFill>
                <a:srgbClr val="F2D57E"/>
              </a:solidFill>
              <a:ln>
                <a:solidFill>
                  <a:srgbClr val="8C1B1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651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3474</TotalTime>
  <Words>1445</Words>
  <Application>Microsoft Office PowerPoint</Application>
  <PresentationFormat>와이드스크린</PresentationFormat>
  <Paragraphs>310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56</cp:revision>
  <dcterms:created xsi:type="dcterms:W3CDTF">2024-11-19T19:33:02Z</dcterms:created>
  <dcterms:modified xsi:type="dcterms:W3CDTF">2024-11-28T12:36:04Z</dcterms:modified>
</cp:coreProperties>
</file>